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8"/>
  </p:notesMasterIdLst>
  <p:sldIdLst>
    <p:sldId id="276" r:id="rId3"/>
    <p:sldId id="374" r:id="rId4"/>
    <p:sldId id="378" r:id="rId5"/>
    <p:sldId id="287" r:id="rId6"/>
    <p:sldId id="377" r:id="rId7"/>
    <p:sldId id="306" r:id="rId8"/>
    <p:sldId id="411" r:id="rId9"/>
    <p:sldId id="416" r:id="rId10"/>
    <p:sldId id="413" r:id="rId11"/>
    <p:sldId id="415" r:id="rId12"/>
    <p:sldId id="376" r:id="rId13"/>
    <p:sldId id="311" r:id="rId14"/>
    <p:sldId id="329" r:id="rId15"/>
    <p:sldId id="312" r:id="rId16"/>
    <p:sldId id="313" r:id="rId17"/>
    <p:sldId id="297" r:id="rId18"/>
    <p:sldId id="379" r:id="rId19"/>
    <p:sldId id="279" r:id="rId20"/>
    <p:sldId id="380" r:id="rId21"/>
    <p:sldId id="360" r:id="rId22"/>
    <p:sldId id="333" r:id="rId23"/>
    <p:sldId id="381" r:id="rId24"/>
    <p:sldId id="382" r:id="rId25"/>
    <p:sldId id="383" r:id="rId26"/>
    <p:sldId id="384" r:id="rId27"/>
    <p:sldId id="418" r:id="rId28"/>
    <p:sldId id="386" r:id="rId29"/>
    <p:sldId id="401" r:id="rId30"/>
    <p:sldId id="387" r:id="rId31"/>
    <p:sldId id="389" r:id="rId32"/>
    <p:sldId id="403" r:id="rId33"/>
    <p:sldId id="406" r:id="rId34"/>
    <p:sldId id="405" r:id="rId35"/>
    <p:sldId id="402" r:id="rId36"/>
    <p:sldId id="428" r:id="rId37"/>
    <p:sldId id="390" r:id="rId38"/>
    <p:sldId id="391" r:id="rId39"/>
    <p:sldId id="392" r:id="rId40"/>
    <p:sldId id="417" r:id="rId41"/>
    <p:sldId id="398" r:id="rId42"/>
    <p:sldId id="397" r:id="rId43"/>
    <p:sldId id="409" r:id="rId44"/>
    <p:sldId id="396" r:id="rId45"/>
    <p:sldId id="393" r:id="rId46"/>
    <p:sldId id="394" r:id="rId47"/>
    <p:sldId id="420" r:id="rId48"/>
    <p:sldId id="421" r:id="rId49"/>
    <p:sldId id="422" r:id="rId50"/>
    <p:sldId id="423" r:id="rId51"/>
    <p:sldId id="426" r:id="rId52"/>
    <p:sldId id="424" r:id="rId53"/>
    <p:sldId id="429" r:id="rId54"/>
    <p:sldId id="427" r:id="rId55"/>
    <p:sldId id="295" r:id="rId56"/>
    <p:sldId id="355" r:id="rId5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3366FF"/>
    <a:srgbClr val="E6AFEF"/>
    <a:srgbClr val="CC9900"/>
    <a:srgbClr val="008000"/>
    <a:srgbClr val="FF0066"/>
    <a:srgbClr val="3399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36" autoAdjust="0"/>
    <p:restoredTop sz="94743" autoAdjust="0"/>
  </p:normalViewPr>
  <p:slideViewPr>
    <p:cSldViewPr>
      <p:cViewPr>
        <p:scale>
          <a:sx n="89" d="100"/>
          <a:sy n="89" d="100"/>
        </p:scale>
        <p:origin x="-70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2740742-0B06-4CD1-89A7-F02469259E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266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740742-0B06-4CD1-89A7-F02469259E77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740742-0B06-4CD1-89A7-F02469259E77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740742-0B06-4CD1-89A7-F02469259E77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740742-0B06-4CD1-89A7-F02469259E77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740742-0B06-4CD1-89A7-F02469259E77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740742-0B06-4CD1-89A7-F02469259E77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740742-0B06-4CD1-89A7-F02469259E77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pPr rtl="0"/>
              <a:t>43</a:t>
            </a:fld>
            <a:endParaRPr lang="ru-RU" noProof="1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740742-0B06-4CD1-89A7-F02469259E77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740742-0B06-4CD1-89A7-F02469259E77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740742-0B06-4CD1-89A7-F02469259E77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740742-0B06-4CD1-89A7-F02469259E77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pPr rtl="0"/>
              <a:t>9</a:t>
            </a:fld>
            <a:endParaRPr lang="ru-RU" noProof="1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ru-RU" noProof="1" smtClean="0"/>
              <a:pPr rtl="0"/>
              <a:t>10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964055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740742-0B06-4CD1-89A7-F02469259E77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740742-0B06-4CD1-89A7-F02469259E77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740742-0B06-4CD1-89A7-F02469259E77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740742-0B06-4CD1-89A7-F02469259E77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C1444-1FB2-4262-A5D5-ACD90E5744BD}" type="datetime1">
              <a:rPr lang="ru-RU"/>
              <a:pPr>
                <a:defRPr/>
              </a:pPr>
              <a:t>06.02.2024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48A25-70ED-4544-8C8E-553974354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B2EA7-1C64-4522-92A9-44E97CE49360}" type="datetime1">
              <a:rPr lang="ru-RU"/>
              <a:pPr>
                <a:defRPr/>
              </a:pPr>
              <a:t>06.02.2024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46F71-D272-4E28-803F-9EE1E3149A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5CF64-7B32-4D4F-9AE3-71CD14E3348C}" type="datetime1">
              <a:rPr lang="ru-RU"/>
              <a:pPr>
                <a:defRPr/>
              </a:pPr>
              <a:t>06.02.2024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C8FE4-72FE-4EAA-B4D7-C5E7FAD169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uk-U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AEAED-9D09-4C23-BAB5-6AE944665072}" type="datetime1">
              <a:rPr lang="ru-RU"/>
              <a:pPr>
                <a:defRPr/>
              </a:pPr>
              <a:t>06.02.2024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77595-C2F1-4853-9EC5-E5A17E827B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DABE-3F47-488A-9502-CCF819A9119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06.02.2024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0650-A7B8-4B67-B728-68069C4F008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88065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DABE-3F47-488A-9502-CCF819A9119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06.02.2024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0650-A7B8-4B67-B728-68069C4F008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85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DABE-3F47-488A-9502-CCF819A9119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06.02.2024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F540650-A7B8-4B67-B728-68069C4F008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86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DABE-3F47-488A-9502-CCF819A9119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06.02.2024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0650-A7B8-4B67-B728-68069C4F008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7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DABE-3F47-488A-9502-CCF819A9119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06.02.2024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0650-A7B8-4B67-B728-68069C4F008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71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DABE-3F47-488A-9502-CCF819A9119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06.02.2024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0650-A7B8-4B67-B728-68069C4F008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468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DABE-3F47-488A-9502-CCF819A9119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06.02.2024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0650-A7B8-4B67-B728-68069C4F008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09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9A9BC-801B-4804-B498-B36B04A695F9}" type="datetime1">
              <a:rPr lang="ru-RU"/>
              <a:pPr>
                <a:defRPr/>
              </a:pPr>
              <a:t>06.02.2024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1BC1D-2E64-42DA-BF3C-7F3663EE72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DABE-3F47-488A-9502-CCF819A9119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06.02.2024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0650-A7B8-4B67-B728-68069C4F008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86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DABE-3F47-488A-9502-CCF819A9119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06.02.2024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0650-A7B8-4B67-B728-68069C4F008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98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DABE-3F47-488A-9502-CCF819A9119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06.02.2024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0650-A7B8-4B67-B728-68069C4F008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059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DABE-3F47-488A-9502-CCF819A9119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06.02.2024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0650-A7B8-4B67-B728-68069C4F008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71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E63CA-6117-45D7-9033-41737185CF1C}" type="datetime1">
              <a:rPr lang="ru-RU"/>
              <a:pPr>
                <a:defRPr/>
              </a:pPr>
              <a:t>06.02.2024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D2148-5C00-431D-9CEF-85100CC893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D465A-6D38-4D69-B5EB-EE1B1ECEF0AC}" type="datetime1">
              <a:rPr lang="ru-RU"/>
              <a:pPr>
                <a:defRPr/>
              </a:pPr>
              <a:t>06.02.2024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01E13-1C9B-4F4E-9FAA-E5DEDBECA7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E1D30-3338-418A-BB0B-58112B76514E}" type="datetime1">
              <a:rPr lang="ru-RU"/>
              <a:pPr>
                <a:defRPr/>
              </a:pPr>
              <a:t>06.02.2024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3490E-EA09-4745-978B-30BFF406A2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4ABDE-B1BE-4893-A68F-9787A8098998}" type="datetime1">
              <a:rPr lang="ru-RU"/>
              <a:pPr>
                <a:defRPr/>
              </a:pPr>
              <a:t>06.02.2024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A5711-509F-4FE2-913F-14906BAAD8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0DACB-8719-4AFE-888A-86A8C0864D23}" type="datetime1">
              <a:rPr lang="ru-RU"/>
              <a:pPr>
                <a:defRPr/>
              </a:pPr>
              <a:t>06.02.2024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9FB2D-29F0-4A46-BA55-3E290B0688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B67AC-D91E-4D31-987D-2407295117A2}" type="datetime1">
              <a:rPr lang="ru-RU"/>
              <a:pPr>
                <a:defRPr/>
              </a:pPr>
              <a:t>06.02.2024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26552-CA35-40D3-9707-8C8F443886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89820-E543-4CBD-9C27-43F64EC79B13}" type="datetime1">
              <a:rPr lang="ru-RU"/>
              <a:pPr>
                <a:defRPr/>
              </a:pPr>
              <a:t>06.02.2024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9E2D3-59E5-42D8-B05B-E4229AA568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FF"/>
            </a:gs>
            <a:gs pos="50000">
              <a:schemeClr val="bg1"/>
            </a:gs>
            <a:gs pos="100000">
              <a:srgbClr val="00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5843749E-EC6F-457A-944D-49F260855442}" type="datetime1">
              <a:rPr lang="ru-RU"/>
              <a:pPr>
                <a:defRPr/>
              </a:pPr>
              <a:t>06.02.2024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5EF473C-F768-4F38-8838-EC29C0F616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strips dir="rd"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02CDABE-3F47-488A-9502-CCF819A91195}" type="datetimeFigureOut">
              <a:rPr lang="ru-RU" smtClean="0">
                <a:solidFill>
                  <a:prstClr val="white">
                    <a:shade val="50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06.02.2024</a:t>
            </a:fld>
            <a:endParaRPr lang="ru-RU">
              <a:solidFill>
                <a:prstClr val="white">
                  <a:shade val="50000"/>
                </a:prstClr>
              </a:solidFill>
              <a:latin typeface="Times New Roman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>
                  <a:shade val="50000"/>
                </a:prstClr>
              </a:solidFill>
              <a:latin typeface="Times New Roman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540650-A7B8-4B67-B728-68069C4F008A}" type="slidenum">
              <a:rPr lang="ru-RU" smtClean="0">
                <a:solidFill>
                  <a:prstClr val="white">
                    <a:shade val="50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62557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37.edubish.kg/wp-content/uploads/sites/66/2022/11/polozhenie-o-proverke-tetradey.pdf" TargetMode="External"/><Relationship Id="rId13" Type="http://schemas.openxmlformats.org/officeDocument/2006/relationships/hyperlink" Target="https://37.edubish.kg/wp-content/uploads/sites/66/2022/11/polozhenie-o-tvorcheskoy-gruppe-pedagogov.pdf" TargetMode="External"/><Relationship Id="rId3" Type="http://schemas.openxmlformats.org/officeDocument/2006/relationships/hyperlink" Target="https://37.edubish.kg/wp-content/uploads/sites/66/2022/11/polozhenie-ob-organizatsii-nauchno-metodicheskoy-raboty-.pdf" TargetMode="External"/><Relationship Id="rId7" Type="http://schemas.openxmlformats.org/officeDocument/2006/relationships/hyperlink" Target="https://37.edubish.kg/wp-content/uploads/sites/66/2022/11/polozhenie-o-provedenii-otkrytogo-uroka.pdf" TargetMode="External"/><Relationship Id="rId12" Type="http://schemas.openxmlformats.org/officeDocument/2006/relationships/hyperlink" Target="https://37.edubish.kg/wp-content/uploads/sites/66/2022/11/polozhenie-o-smotre-kabinetov.pdf" TargetMode="External"/><Relationship Id="rId2" Type="http://schemas.openxmlformats.org/officeDocument/2006/relationships/hyperlink" Target="https://37.edubish.kg/wp-content/uploads/sites/66/2023/02/polozhenie-o-programmah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37.edubish.kg/wp-content/uploads/sites/66/2022/11/polozhenie-o-pourochnom-planirovanii-uchiteley.pdf" TargetMode="External"/><Relationship Id="rId11" Type="http://schemas.openxmlformats.org/officeDocument/2006/relationships/hyperlink" Target="https://37.edubish.kg/wp-content/uploads/sites/66/2022/11/polozhenie-o-rabote-s-molodymi-spetsialistami-v-shkole.pdf" TargetMode="External"/><Relationship Id="rId5" Type="http://schemas.openxmlformats.org/officeDocument/2006/relationships/hyperlink" Target="https://37.edubish.kg/wp-content/uploads/sites/66/2023/02/polozhenie-o-portfolio.pdf" TargetMode="External"/><Relationship Id="rId10" Type="http://schemas.openxmlformats.org/officeDocument/2006/relationships/hyperlink" Target="https://37.edubish.kg/wp-content/uploads/sites/66/2022/11/polozhenie-o-pasportizatsii-kabinetov.pdf" TargetMode="External"/><Relationship Id="rId4" Type="http://schemas.openxmlformats.org/officeDocument/2006/relationships/hyperlink" Target="https://37.edubish.kg/wp-content/uploads/sites/66/2022/11/polozhenie-o-edinoy-metodicheskoy-teme-.pdf" TargetMode="External"/><Relationship Id="rId9" Type="http://schemas.openxmlformats.org/officeDocument/2006/relationships/hyperlink" Target="https://37.edubish.kg/wp-content/uploads/sites/66/2022/11/polozhenie-o-nastavnichestve.pdf" TargetMode="External"/><Relationship Id="rId14" Type="http://schemas.openxmlformats.org/officeDocument/2006/relationships/hyperlink" Target="https://37.edubish.kg/wp-content/uploads/sites/66/2022/11/polozhenie-o-shkolnyh-predmetno-metodicheskih-dnyahnedelyah-dekadah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24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jpeg"/><Relationship Id="rId12" Type="http://schemas.openxmlformats.org/officeDocument/2006/relationships/image" Target="../media/image128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11" Type="http://schemas.openxmlformats.org/officeDocument/2006/relationships/image" Target="../media/image127.png"/><Relationship Id="rId5" Type="http://schemas.openxmlformats.org/officeDocument/2006/relationships/image" Target="../media/image121.jpe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Дата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04665"/>
            <a:ext cx="8013328" cy="2016223"/>
          </a:xfrm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altLang="ru-RU" sz="2800" b="1" dirty="0" smtClean="0">
                <a:solidFill>
                  <a:srgbClr val="3399FF"/>
                </a:solidFill>
              </a:rPr>
              <a:t>Методическая работа в школе  как фактор повышения профессиональной компетентности учителей.</a:t>
            </a:r>
            <a:r>
              <a:rPr lang="ru-RU" altLang="ru-RU" sz="2800" dirty="0" smtClean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924944"/>
            <a:ext cx="2520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 smtClean="0">
                <a:solidFill>
                  <a:srgbClr val="008000"/>
                </a:solidFill>
              </a:rPr>
              <a:t>Время не стоит на месте, оно требует от нас движения, действия и инициативы.</a:t>
            </a:r>
            <a:r>
              <a:rPr lang="ru-RU" altLang="ru-RU" dirty="0" smtClean="0"/>
              <a:t> </a:t>
            </a:r>
            <a:endParaRPr lang="ru-RU" altLang="ru-RU" dirty="0"/>
          </a:p>
        </p:txBody>
      </p:sp>
      <p:pic>
        <p:nvPicPr>
          <p:cNvPr id="8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420888"/>
            <a:ext cx="42037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11560" y="5229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54013"/>
            <a:r>
              <a:rPr lang="ru-RU" altLang="ru-RU" b="1" i="1" dirty="0" smtClean="0">
                <a:solidFill>
                  <a:srgbClr val="008000"/>
                </a:solidFill>
              </a:rPr>
              <a:t>Проблем много и решать их нам – участникам учебно-воспитательного процесса.</a:t>
            </a:r>
            <a:r>
              <a:rPr lang="ru-RU" altLang="ru-RU" dirty="0" smtClean="0"/>
              <a:t> </a:t>
            </a:r>
            <a:endParaRPr lang="ru-RU" altLang="ru-RU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857" y="0"/>
            <a:ext cx="8062025" cy="1208868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sz="4400" b="1" i="1" noProof="1"/>
              <a:t>Великие ученые эпохи эллинизма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358" y="1196752"/>
            <a:ext cx="5096705" cy="5062625"/>
          </a:xfrm>
        </p:spPr>
        <p:txBody>
          <a:bodyPr rtlCol="0">
            <a:normAutofit/>
          </a:bodyPr>
          <a:lstStyle/>
          <a:p>
            <a:pPr rtl="0"/>
            <a:r>
              <a:rPr lang="ru-RU" i="1" noProof="1">
                <a:solidFill>
                  <a:srgbClr val="DD462F"/>
                </a:solidFill>
              </a:rPr>
              <a:t>     </a:t>
            </a:r>
            <a:r>
              <a:rPr lang="ru-RU" sz="1800" b="1" i="1" noProof="1">
                <a:solidFill>
                  <a:srgbClr val="DD462F"/>
                </a:solidFill>
              </a:rPr>
              <a:t>В 8 «в» классе Агабалаева Д.Я. провела внеклассное мероприятие на тему: «Великие ученые эпохи эллинизма». Мероприятие было очень содержательным и увлекательным. Дети с удовольствием играли свои роли.</a:t>
            </a:r>
          </a:p>
          <a:p>
            <a:pPr rtl="0"/>
            <a:endParaRPr lang="ru-RU" noProof="1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6252" y="4495752"/>
            <a:ext cx="3027671" cy="16820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4972" y="1840907"/>
            <a:ext cx="3028949" cy="2257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" y="3521122"/>
            <a:ext cx="5066732" cy="3336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448" y="1405719"/>
            <a:ext cx="3872552" cy="26926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447" y="4295182"/>
            <a:ext cx="3872553" cy="25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7600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Дата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 altLang="ru-RU" dirty="0" smtClean="0"/>
              <a:t>22.01.2024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800" b="1" dirty="0" smtClean="0">
                <a:solidFill>
                  <a:srgbClr val="FF0066"/>
                </a:solidFill>
              </a:rPr>
              <a:t>Методическая тема школы: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16113"/>
            <a:ext cx="8686800" cy="338455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ru-RU" dirty="0" smtClean="0"/>
              <a:t> </a:t>
            </a:r>
            <a:r>
              <a:rPr lang="ru-RU" dirty="0" smtClean="0"/>
              <a:t>«Образовательная среда школы как условие и ресурс развития компетентностей участников образовательного процесса в условиях реализации обновленных ФГОС и введения ФОП»</a:t>
            </a:r>
            <a:endParaRPr lang="ru-RU" altLang="ru-RU" sz="3600" dirty="0" smtClean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581128"/>
            <a:ext cx="2520776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509120"/>
            <a:ext cx="2520776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CC0000"/>
                </a:solidFill>
              </a:rPr>
              <a:t>Цель методической работы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00808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800" smtClean="0"/>
              <a:t>   </a:t>
            </a:r>
            <a:r>
              <a:rPr lang="ru-RU" altLang="ru-RU" sz="2800" b="1" smtClean="0">
                <a:solidFill>
                  <a:srgbClr val="008000"/>
                </a:solidFill>
              </a:rPr>
              <a:t>Оказание действенной помощи учителям и классным руководителям: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800" b="1" smtClean="0">
                <a:solidFill>
                  <a:srgbClr val="008000"/>
                </a:solidFill>
              </a:rPr>
              <a:t>в улучшении организации обучения и воспитания школьников,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800" b="1" smtClean="0">
                <a:solidFill>
                  <a:srgbClr val="008000"/>
                </a:solidFill>
              </a:rPr>
              <a:t>повышение теоретического уровня и педагогической квалификации учителей и администрации школы,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800" b="1" smtClean="0">
                <a:solidFill>
                  <a:srgbClr val="008000"/>
                </a:solidFill>
              </a:rPr>
              <a:t>овладение современными образовательными технологиями,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800" b="1" smtClean="0">
                <a:solidFill>
                  <a:srgbClr val="008000"/>
                </a:solidFill>
              </a:rPr>
              <a:t>обобщение и внедрение перспективного педагогического опыта.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Дата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C956397-5C76-43DB-80EC-1BEF7FFD8DDE}" type="datetime1">
              <a:rPr lang="ru-RU" altLang="ru-RU" smtClean="0"/>
              <a:pPr/>
              <a:t>06.02.2024</a:t>
            </a:fld>
            <a:endParaRPr lang="ru-RU" altLang="ru-RU" smtClean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260350"/>
            <a:ext cx="8858250" cy="739775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FF0066"/>
                </a:solidFill>
              </a:rPr>
              <a:t>Основные задачи методической работы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28688"/>
            <a:ext cx="8785225" cy="5286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Обеспечить высокий методический уровень проведения всех видов занятий. </a:t>
            </a:r>
          </a:p>
          <a:p>
            <a:pPr>
              <a:lnSpc>
                <a:spcPct val="9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Организовать профессиональное становление молодых (начинающих) учителей. </a:t>
            </a:r>
          </a:p>
          <a:p>
            <a:pPr>
              <a:lnSpc>
                <a:spcPct val="9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Повысить качество проведения учебных занятий на основе внедрения новых информационных технологий. </a:t>
            </a:r>
          </a:p>
          <a:p>
            <a:pPr>
              <a:lnSpc>
                <a:spcPct val="9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Продолжить педагогические эксперименты по поиску новых технологий, форм и методов обучения. </a:t>
            </a:r>
          </a:p>
          <a:p>
            <a:pPr>
              <a:lnSpc>
                <a:spcPct val="9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Выявлять, обобщать и распространять перспективный педагогический опыт творчески работающих учителей. </a:t>
            </a:r>
          </a:p>
          <a:p>
            <a:pPr>
              <a:lnSpc>
                <a:spcPct val="9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Организовать взаимодействия с другими учебными заведениями, научно-исследовательскими учреждениями с целью обмена опытом и передовыми технологиями в области образования. </a:t>
            </a:r>
          </a:p>
          <a:p>
            <a:pPr>
              <a:lnSpc>
                <a:spcPct val="90000"/>
              </a:lnSpc>
            </a:pPr>
            <a:r>
              <a:rPr lang="ru-RU" altLang="ru-RU" sz="2000" b="1" smtClean="0">
                <a:solidFill>
                  <a:schemeClr val="accent2"/>
                </a:solidFill>
              </a:rPr>
              <a:t>Привести методическое обеспечение учебных предметов в соответствие с требованиями ФГОС.</a:t>
            </a:r>
            <a:r>
              <a:rPr lang="ru-RU" altLang="ru-RU" smtClean="0">
                <a:solidFill>
                  <a:schemeClr val="accent2"/>
                </a:solidFill>
              </a:rPr>
              <a:t> </a:t>
            </a:r>
            <a:endParaRPr lang="ru-RU" altLang="ru-RU" sz="240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altLang="ru-RU" sz="240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altLang="ru-RU" sz="2000" smtClean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Дата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CC0000"/>
                </a:solidFill>
              </a:rPr>
              <a:t>Содержание методической работы в школе включает в себя следующие направления:</a:t>
            </a:r>
            <a:r>
              <a:rPr lang="ru-RU" altLang="ru-RU" sz="2800" smtClean="0"/>
              <a:t> 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5538"/>
            <a:ext cx="8713787" cy="5040312"/>
          </a:xfrm>
        </p:spPr>
        <p:txBody>
          <a:bodyPr/>
          <a:lstStyle/>
          <a:p>
            <a:r>
              <a:rPr lang="ru-RU" altLang="ru-RU" sz="1800" smtClean="0">
                <a:solidFill>
                  <a:schemeClr val="accent2"/>
                </a:solidFill>
              </a:rPr>
              <a:t>диагностика профессиональных запросов учителей; </a:t>
            </a:r>
          </a:p>
          <a:p>
            <a:r>
              <a:rPr lang="ru-RU" altLang="ru-RU" sz="1800" smtClean="0">
                <a:solidFill>
                  <a:schemeClr val="accent2"/>
                </a:solidFill>
              </a:rPr>
              <a:t>изучение нормативно-правовых документов органов образования, направленных на совершенствование учебно-воспитательного процесса; </a:t>
            </a:r>
          </a:p>
          <a:p>
            <a:r>
              <a:rPr lang="ru-RU" altLang="ru-RU" sz="1800" smtClean="0">
                <a:solidFill>
                  <a:schemeClr val="accent2"/>
                </a:solidFill>
              </a:rPr>
              <a:t>изучение новых педагогических технологий; </a:t>
            </a:r>
          </a:p>
          <a:p>
            <a:r>
              <a:rPr lang="ru-RU" altLang="ru-RU" sz="1800" smtClean="0">
                <a:solidFill>
                  <a:schemeClr val="accent2"/>
                </a:solidFill>
              </a:rPr>
              <a:t>изучение психолого-педагогических проблем обучения и воспитания, проблем управления образовательным процессом; </a:t>
            </a:r>
          </a:p>
          <a:p>
            <a:r>
              <a:rPr lang="ru-RU" altLang="ru-RU" sz="1800" smtClean="0">
                <a:solidFill>
                  <a:schemeClr val="accent2"/>
                </a:solidFill>
              </a:rPr>
              <a:t>подготовка учителей к аттестации; </a:t>
            </a:r>
          </a:p>
          <a:p>
            <a:r>
              <a:rPr lang="ru-RU" altLang="ru-RU" sz="1800" smtClean="0">
                <a:solidFill>
                  <a:schemeClr val="accent2"/>
                </a:solidFill>
              </a:rPr>
              <a:t>повышение квалификации через курсовую подготовку; </a:t>
            </a:r>
          </a:p>
          <a:p>
            <a:r>
              <a:rPr lang="ru-RU" altLang="ru-RU" sz="1800" smtClean="0">
                <a:solidFill>
                  <a:schemeClr val="accent2"/>
                </a:solidFill>
              </a:rPr>
              <a:t>организация и проведение теоретических семинаров и методических дней; </a:t>
            </a:r>
          </a:p>
          <a:p>
            <a:r>
              <a:rPr lang="ru-RU" altLang="ru-RU" sz="1800" smtClean="0">
                <a:solidFill>
                  <a:schemeClr val="accent2"/>
                </a:solidFill>
              </a:rPr>
              <a:t>мониторинг учебных достижений; </a:t>
            </a:r>
          </a:p>
          <a:p>
            <a:r>
              <a:rPr lang="ru-RU" altLang="ru-RU" sz="1800" smtClean="0">
                <a:solidFill>
                  <a:schemeClr val="accent2"/>
                </a:solidFill>
              </a:rPr>
              <a:t>работа по оснащению кабинетов программными, методическими, диагностическими материалами; </a:t>
            </a:r>
          </a:p>
          <a:p>
            <a:r>
              <a:rPr lang="ru-RU" altLang="ru-RU" sz="1800" smtClean="0">
                <a:solidFill>
                  <a:schemeClr val="accent2"/>
                </a:solidFill>
              </a:rPr>
              <a:t>внеклассная работа по предметам; </a:t>
            </a:r>
          </a:p>
          <a:p>
            <a:r>
              <a:rPr lang="ru-RU" altLang="ru-RU" sz="1800" smtClean="0">
                <a:solidFill>
                  <a:schemeClr val="accent2"/>
                </a:solidFill>
              </a:rPr>
              <a:t>организация исследовательской деятельности учителей и учащихся; </a:t>
            </a:r>
          </a:p>
          <a:p>
            <a:r>
              <a:rPr lang="ru-RU" altLang="ru-RU" sz="1800" smtClean="0">
                <a:solidFill>
                  <a:schemeClr val="accent2"/>
                </a:solidFill>
              </a:rPr>
              <a:t>изучение перспективного педагогического опыта коллег.</a:t>
            </a:r>
            <a:r>
              <a:rPr lang="ru-RU" altLang="ru-RU" smtClean="0">
                <a:solidFill>
                  <a:srgbClr val="008000"/>
                </a:solidFill>
              </a:rPr>
              <a:t> 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Дата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altLang="ru-RU" sz="2400" smtClean="0">
                <a:solidFill>
                  <a:srgbClr val="CC0000"/>
                </a:solidFill>
              </a:rPr>
              <a:t>При планировании методической работы мы стремимся отобрать те формы, которые реально позволили бы решать проблемы и задачи, стоящие перед школой.</a:t>
            </a:r>
            <a:br>
              <a:rPr lang="ru-RU" altLang="ru-RU" sz="2400" smtClean="0">
                <a:solidFill>
                  <a:srgbClr val="CC0000"/>
                </a:solidFill>
              </a:rPr>
            </a:br>
            <a:r>
              <a:rPr lang="ru-RU" altLang="ru-RU" sz="2400" smtClean="0">
                <a:solidFill>
                  <a:srgbClr val="CC0000"/>
                </a:solidFill>
              </a:rPr>
              <a:t> </a:t>
            </a:r>
            <a:r>
              <a:rPr lang="ru-RU" altLang="ru-RU" sz="2000" smtClean="0">
                <a:solidFill>
                  <a:srgbClr val="CC0000"/>
                </a:solidFill>
              </a:rPr>
              <a:t>Мы используем:</a:t>
            </a:r>
            <a:r>
              <a:rPr lang="ru-RU" altLang="ru-RU" sz="2000" smtClean="0"/>
              <a:t> 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41438"/>
            <a:ext cx="8229600" cy="39909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800" dirty="0" smtClean="0"/>
          </a:p>
          <a:p>
            <a:pPr eaLnBrk="1" hangingPunct="1">
              <a:lnSpc>
                <a:spcPct val="80000"/>
              </a:lnSpc>
            </a:pPr>
            <a:endParaRPr lang="ru-RU" altLang="ru-RU" sz="1800" b="1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 smtClean="0">
                <a:solidFill>
                  <a:schemeClr val="accent2"/>
                </a:solidFill>
              </a:rPr>
              <a:t>тематические педагогические советы;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 smtClean="0">
                <a:solidFill>
                  <a:schemeClr val="accent2"/>
                </a:solidFill>
              </a:rPr>
              <a:t>методические совещания;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 smtClean="0">
                <a:solidFill>
                  <a:schemeClr val="accent2"/>
                </a:solidFill>
              </a:rPr>
              <a:t>школьное методическое объединение;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 smtClean="0">
                <a:solidFill>
                  <a:schemeClr val="accent2"/>
                </a:solidFill>
              </a:rPr>
              <a:t>работа учителей по самообразованию;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 smtClean="0">
                <a:solidFill>
                  <a:schemeClr val="accent2"/>
                </a:solidFill>
              </a:rPr>
              <a:t>методические дни;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 smtClean="0">
                <a:solidFill>
                  <a:schemeClr val="accent2"/>
                </a:solidFill>
              </a:rPr>
              <a:t>предметные недели;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 smtClean="0">
                <a:solidFill>
                  <a:schemeClr val="accent2"/>
                </a:solidFill>
              </a:rPr>
              <a:t>творческие группы по внедрению инновационных технологий;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 smtClean="0">
                <a:solidFill>
                  <a:schemeClr val="accent2"/>
                </a:solidFill>
              </a:rPr>
              <a:t>круглые столы;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 smtClean="0">
                <a:solidFill>
                  <a:schemeClr val="accent2"/>
                </a:solidFill>
              </a:rPr>
              <a:t>творческие отчеты школьных методических объединений;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 smtClean="0">
                <a:solidFill>
                  <a:schemeClr val="accent2"/>
                </a:solidFill>
              </a:rPr>
              <a:t>открытые заседания методических объединений;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 smtClean="0">
                <a:solidFill>
                  <a:schemeClr val="accent2"/>
                </a:solidFill>
              </a:rPr>
              <a:t>теоретические семинары, семинары-практикумы;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 smtClean="0">
                <a:solidFill>
                  <a:schemeClr val="accent2"/>
                </a:solidFill>
              </a:rPr>
              <a:t>педагогический мониторинг;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 smtClean="0">
                <a:solidFill>
                  <a:schemeClr val="accent2"/>
                </a:solidFill>
              </a:rPr>
              <a:t>школа молодого учителя;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 smtClean="0">
                <a:solidFill>
                  <a:schemeClr val="accent2"/>
                </a:solidFill>
              </a:rPr>
              <a:t>аттестация учителей;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 smtClean="0">
                <a:solidFill>
                  <a:schemeClr val="accent2"/>
                </a:solidFill>
              </a:rPr>
              <a:t>повышение  квалификации через курсовую подготовку;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 smtClean="0">
                <a:solidFill>
                  <a:schemeClr val="accent2"/>
                </a:solidFill>
              </a:rPr>
              <a:t>методические выставки и др.</a:t>
            </a:r>
          </a:p>
          <a:p>
            <a:pPr eaLnBrk="1" hangingPunct="1">
              <a:lnSpc>
                <a:spcPct val="80000"/>
              </a:lnSpc>
            </a:pPr>
            <a:endParaRPr lang="ru-RU" altLang="ru-RU" sz="1800" b="1" dirty="0" smtClean="0">
              <a:solidFill>
                <a:schemeClr val="accent2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484783"/>
            <a:ext cx="2376760" cy="151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987675" y="476250"/>
            <a:ext cx="3168650" cy="3603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 b="1" i="1">
                <a:latin typeface="Times New Roman" pitchFamily="18" charset="0"/>
              </a:rPr>
              <a:t>Директор 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867400" y="1628775"/>
            <a:ext cx="1366838" cy="5762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600" b="1" i="1">
                <a:latin typeface="Times New Roman" pitchFamily="18" charset="0"/>
              </a:rPr>
              <a:t>Медицинская </a:t>
            </a:r>
          </a:p>
          <a:p>
            <a:pPr algn="ctr"/>
            <a:r>
              <a:rPr lang="ru-RU" altLang="ru-RU" sz="1600" b="1" i="1">
                <a:latin typeface="Times New Roman" pitchFamily="18" charset="0"/>
              </a:rPr>
              <a:t>служба</a:t>
            </a:r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755650" y="6308725"/>
            <a:ext cx="7632700" cy="33337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 b="1" i="1">
                <a:latin typeface="Times New Roman" pitchFamily="18" charset="0"/>
              </a:rPr>
              <a:t>Самообразование</a:t>
            </a:r>
            <a:r>
              <a:rPr lang="ru-RU" altLang="ru-RU" sz="2000" b="1" i="1">
                <a:solidFill>
                  <a:srgbClr val="0066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250825" y="3141663"/>
            <a:ext cx="1296988" cy="79216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 b="1" i="1">
                <a:latin typeface="Times New Roman" pitchFamily="18" charset="0"/>
              </a:rPr>
              <a:t>МО </a:t>
            </a:r>
          </a:p>
          <a:p>
            <a:pPr algn="ctr"/>
            <a:r>
              <a:rPr lang="ru-RU" altLang="ru-RU" sz="2000" b="1" i="1">
                <a:latin typeface="Times New Roman" pitchFamily="18" charset="0"/>
              </a:rPr>
              <a:t> </a:t>
            </a:r>
            <a:r>
              <a:rPr lang="ru-RU" altLang="ru-RU" sz="1600" b="1" i="1">
                <a:latin typeface="Times New Roman" pitchFamily="18" charset="0"/>
              </a:rPr>
              <a:t>нач. классов</a:t>
            </a:r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4140200" y="3141663"/>
            <a:ext cx="1008063" cy="79216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 b="1" i="1">
                <a:latin typeface="Times New Roman" pitchFamily="18" charset="0"/>
              </a:rPr>
              <a:t>МО </a:t>
            </a:r>
          </a:p>
          <a:p>
            <a:pPr algn="ctr"/>
            <a:r>
              <a:rPr lang="ru-RU" altLang="ru-RU" sz="1600" b="1" i="1">
                <a:latin typeface="Times New Roman" pitchFamily="18" charset="0"/>
              </a:rPr>
              <a:t>гуманит. </a:t>
            </a:r>
          </a:p>
          <a:p>
            <a:pPr algn="ctr"/>
            <a:r>
              <a:rPr lang="ru-RU" altLang="ru-RU" sz="1600" b="1" i="1">
                <a:latin typeface="Times New Roman" pitchFamily="18" charset="0"/>
              </a:rPr>
              <a:t>цикла</a:t>
            </a: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5219700" y="3141663"/>
            <a:ext cx="1223963" cy="79216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 b="1" i="1">
                <a:latin typeface="Times New Roman" pitchFamily="18" charset="0"/>
              </a:rPr>
              <a:t>МО  </a:t>
            </a:r>
          </a:p>
          <a:p>
            <a:pPr algn="ctr"/>
            <a:r>
              <a:rPr lang="ru-RU" altLang="ru-RU" sz="1600" b="1" i="1">
                <a:latin typeface="Times New Roman" pitchFamily="18" charset="0"/>
              </a:rPr>
              <a:t>физ-мат.</a:t>
            </a:r>
          </a:p>
          <a:p>
            <a:pPr algn="ctr"/>
            <a:r>
              <a:rPr lang="ru-RU" altLang="ru-RU" sz="1600" b="1" i="1">
                <a:latin typeface="Times New Roman" pitchFamily="18" charset="0"/>
              </a:rPr>
              <a:t>цикла</a:t>
            </a: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6588125" y="3141663"/>
            <a:ext cx="1008063" cy="79216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500" b="1" i="1">
                <a:latin typeface="Times New Roman" pitchFamily="18" charset="0"/>
              </a:rPr>
              <a:t>МО</a:t>
            </a:r>
          </a:p>
          <a:p>
            <a:pPr algn="ctr"/>
            <a:r>
              <a:rPr lang="ru-RU" altLang="ru-RU" sz="1500" b="1" i="1">
                <a:latin typeface="Times New Roman" pitchFamily="18" charset="0"/>
              </a:rPr>
              <a:t>физическай </a:t>
            </a:r>
          </a:p>
          <a:p>
            <a:pPr algn="ctr"/>
            <a:r>
              <a:rPr lang="ru-RU" altLang="ru-RU" sz="1500" b="1" i="1">
                <a:latin typeface="Times New Roman" pitchFamily="18" charset="0"/>
              </a:rPr>
              <a:t>культуры</a:t>
            </a:r>
            <a:endParaRPr lang="ru-RU" altLang="ru-RU" sz="2000" b="1" i="1">
              <a:latin typeface="Times New Roman" pitchFamily="18" charset="0"/>
            </a:endParaRPr>
          </a:p>
        </p:txBody>
      </p:sp>
      <p:sp>
        <p:nvSpPr>
          <p:cNvPr id="14345" name="Line 14"/>
          <p:cNvSpPr>
            <a:spLocks noChangeShapeType="1"/>
          </p:cNvSpPr>
          <p:nvPr/>
        </p:nvSpPr>
        <p:spPr bwMode="auto">
          <a:xfrm flipH="1">
            <a:off x="3924300" y="1412875"/>
            <a:ext cx="646113" cy="2159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6" name="Line 15"/>
          <p:cNvSpPr>
            <a:spLocks noChangeShapeType="1"/>
          </p:cNvSpPr>
          <p:nvPr/>
        </p:nvSpPr>
        <p:spPr bwMode="auto">
          <a:xfrm>
            <a:off x="2339975" y="2924175"/>
            <a:ext cx="0" cy="21748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7" name="Line 16"/>
          <p:cNvSpPr>
            <a:spLocks noChangeShapeType="1"/>
          </p:cNvSpPr>
          <p:nvPr/>
        </p:nvSpPr>
        <p:spPr bwMode="auto">
          <a:xfrm>
            <a:off x="6011863" y="2924175"/>
            <a:ext cx="0" cy="21748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8" name="Line 17"/>
          <p:cNvSpPr>
            <a:spLocks noChangeShapeType="1"/>
          </p:cNvSpPr>
          <p:nvPr/>
        </p:nvSpPr>
        <p:spPr bwMode="auto">
          <a:xfrm>
            <a:off x="8388350" y="2924175"/>
            <a:ext cx="0" cy="21748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9" name="Line 18"/>
          <p:cNvSpPr>
            <a:spLocks noChangeShapeType="1"/>
          </p:cNvSpPr>
          <p:nvPr/>
        </p:nvSpPr>
        <p:spPr bwMode="auto">
          <a:xfrm>
            <a:off x="900113" y="2924175"/>
            <a:ext cx="7488237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50" name="Line 19"/>
          <p:cNvSpPr>
            <a:spLocks noChangeShapeType="1"/>
          </p:cNvSpPr>
          <p:nvPr/>
        </p:nvSpPr>
        <p:spPr bwMode="auto">
          <a:xfrm>
            <a:off x="3563938" y="2924175"/>
            <a:ext cx="0" cy="21590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51" name="Rectangle 20"/>
          <p:cNvSpPr>
            <a:spLocks noChangeArrowheads="1"/>
          </p:cNvSpPr>
          <p:nvPr/>
        </p:nvSpPr>
        <p:spPr bwMode="auto">
          <a:xfrm>
            <a:off x="971550" y="981075"/>
            <a:ext cx="7129463" cy="431800"/>
          </a:xfrm>
          <a:prstGeom prst="rect">
            <a:avLst/>
          </a:prstGeom>
          <a:solidFill>
            <a:srgbClr val="99FF33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05000"/>
              </a:lnSpc>
              <a:spcBef>
                <a:spcPct val="155000"/>
              </a:spcBef>
              <a:spcAft>
                <a:spcPct val="5000"/>
              </a:spcAft>
            </a:pPr>
            <a:r>
              <a:rPr lang="ru-RU" altLang="ru-RU" sz="2400" b="1" i="1">
                <a:solidFill>
                  <a:srgbClr val="0066FF"/>
                </a:solidFill>
                <a:latin typeface="Times New Roman" pitchFamily="18" charset="0"/>
              </a:rPr>
              <a:t>Педсовет</a:t>
            </a:r>
          </a:p>
        </p:txBody>
      </p:sp>
      <p:sp>
        <p:nvSpPr>
          <p:cNvPr id="14352" name="Rectangle 2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762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ru-RU" altLang="ru-RU" sz="2400" b="1" i="1" smtClean="0">
                <a:solidFill>
                  <a:srgbClr val="CC0000"/>
                </a:solidFill>
                <a:latin typeface="Times New Roman" pitchFamily="18" charset="0"/>
              </a:rPr>
              <a:t>Функциональная модель методической работы школы</a:t>
            </a:r>
          </a:p>
        </p:txBody>
      </p:sp>
      <p:sp>
        <p:nvSpPr>
          <p:cNvPr id="14353" name="Line 22"/>
          <p:cNvSpPr>
            <a:spLocks noChangeShapeType="1"/>
          </p:cNvSpPr>
          <p:nvPr/>
        </p:nvSpPr>
        <p:spPr bwMode="auto">
          <a:xfrm>
            <a:off x="900113" y="2924175"/>
            <a:ext cx="0" cy="21748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54" name="Line 26"/>
          <p:cNvSpPr>
            <a:spLocks noChangeShapeType="1"/>
          </p:cNvSpPr>
          <p:nvPr/>
        </p:nvSpPr>
        <p:spPr bwMode="auto">
          <a:xfrm>
            <a:off x="7308850" y="2924175"/>
            <a:ext cx="0" cy="21748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55" name="Line 27"/>
          <p:cNvSpPr>
            <a:spLocks noChangeShapeType="1"/>
          </p:cNvSpPr>
          <p:nvPr/>
        </p:nvSpPr>
        <p:spPr bwMode="auto">
          <a:xfrm>
            <a:off x="4572000" y="836613"/>
            <a:ext cx="0" cy="14446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56" name="Line 28"/>
          <p:cNvSpPr>
            <a:spLocks noChangeShapeType="1"/>
          </p:cNvSpPr>
          <p:nvPr/>
        </p:nvSpPr>
        <p:spPr bwMode="auto">
          <a:xfrm>
            <a:off x="4572000" y="2708275"/>
            <a:ext cx="0" cy="21748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57" name="Line 29"/>
          <p:cNvSpPr>
            <a:spLocks noChangeShapeType="1"/>
          </p:cNvSpPr>
          <p:nvPr/>
        </p:nvSpPr>
        <p:spPr bwMode="auto">
          <a:xfrm>
            <a:off x="4787900" y="2924175"/>
            <a:ext cx="0" cy="21748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58" name="Rectangle 30"/>
          <p:cNvSpPr>
            <a:spLocks noChangeArrowheads="1"/>
          </p:cNvSpPr>
          <p:nvPr/>
        </p:nvSpPr>
        <p:spPr bwMode="auto">
          <a:xfrm>
            <a:off x="2916238" y="3141663"/>
            <a:ext cx="1150937" cy="79216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 b="1" i="1">
                <a:latin typeface="Times New Roman" pitchFamily="18" charset="0"/>
              </a:rPr>
              <a:t>МО </a:t>
            </a:r>
          </a:p>
          <a:p>
            <a:pPr algn="ctr"/>
            <a:r>
              <a:rPr lang="ru-RU" altLang="ru-RU" sz="2000" b="1" i="1">
                <a:latin typeface="Times New Roman" pitchFamily="18" charset="0"/>
              </a:rPr>
              <a:t>кл.рук.</a:t>
            </a:r>
          </a:p>
        </p:txBody>
      </p:sp>
      <p:sp>
        <p:nvSpPr>
          <p:cNvPr id="14359" name="Rectangle 31"/>
          <p:cNvSpPr>
            <a:spLocks noChangeArrowheads="1"/>
          </p:cNvSpPr>
          <p:nvPr/>
        </p:nvSpPr>
        <p:spPr bwMode="auto">
          <a:xfrm>
            <a:off x="7740650" y="3213100"/>
            <a:ext cx="1150938" cy="7921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500" b="1" i="1">
                <a:latin typeface="Times New Roman" pitchFamily="18" charset="0"/>
              </a:rPr>
              <a:t>МО</a:t>
            </a:r>
          </a:p>
          <a:p>
            <a:pPr algn="ctr"/>
            <a:r>
              <a:rPr lang="ru-RU" altLang="ru-RU" sz="1500" b="1" i="1">
                <a:latin typeface="Times New Roman" pitchFamily="18" charset="0"/>
              </a:rPr>
              <a:t>английского</a:t>
            </a:r>
          </a:p>
          <a:p>
            <a:pPr algn="ctr"/>
            <a:r>
              <a:rPr lang="ru-RU" altLang="ru-RU" sz="1500" b="1" i="1">
                <a:latin typeface="Times New Roman" pitchFamily="18" charset="0"/>
              </a:rPr>
              <a:t>языка</a:t>
            </a:r>
          </a:p>
          <a:p>
            <a:pPr algn="ctr"/>
            <a:endParaRPr lang="ru-RU" altLang="ru-RU" sz="2000" b="1" i="1">
              <a:latin typeface="Times New Roman" pitchFamily="18" charset="0"/>
            </a:endParaRPr>
          </a:p>
        </p:txBody>
      </p:sp>
      <p:sp>
        <p:nvSpPr>
          <p:cNvPr id="14360" name="Rectangle 2"/>
          <p:cNvSpPr>
            <a:spLocks noChangeArrowheads="1"/>
          </p:cNvSpPr>
          <p:nvPr/>
        </p:nvSpPr>
        <p:spPr bwMode="auto">
          <a:xfrm>
            <a:off x="250825" y="1628775"/>
            <a:ext cx="1584325" cy="5762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600" b="1" i="1">
                <a:latin typeface="Times New Roman" pitchFamily="18" charset="0"/>
              </a:rPr>
              <a:t>Психологическая </a:t>
            </a:r>
          </a:p>
          <a:p>
            <a:pPr algn="ctr"/>
            <a:r>
              <a:rPr lang="ru-RU" altLang="ru-RU" sz="1600" b="1" i="1">
                <a:latin typeface="Times New Roman" pitchFamily="18" charset="0"/>
              </a:rPr>
              <a:t>служба</a:t>
            </a:r>
          </a:p>
        </p:txBody>
      </p:sp>
      <p:sp>
        <p:nvSpPr>
          <p:cNvPr id="14361" name="Rectangle 3"/>
          <p:cNvSpPr>
            <a:spLocks noChangeArrowheads="1"/>
          </p:cNvSpPr>
          <p:nvPr/>
        </p:nvSpPr>
        <p:spPr bwMode="auto">
          <a:xfrm>
            <a:off x="1908175" y="1628775"/>
            <a:ext cx="1439863" cy="5762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600" b="1" i="1">
                <a:latin typeface="Times New Roman" pitchFamily="18" charset="0"/>
              </a:rPr>
              <a:t>Методический </a:t>
            </a:r>
          </a:p>
          <a:p>
            <a:pPr algn="ctr"/>
            <a:r>
              <a:rPr lang="ru-RU" altLang="ru-RU" sz="1600" b="1" i="1">
                <a:latin typeface="Times New Roman" pitchFamily="18" charset="0"/>
              </a:rPr>
              <a:t>совет</a:t>
            </a:r>
          </a:p>
        </p:txBody>
      </p:sp>
      <p:sp>
        <p:nvSpPr>
          <p:cNvPr id="14362" name="Rectangle 3"/>
          <p:cNvSpPr>
            <a:spLocks noChangeArrowheads="1"/>
          </p:cNvSpPr>
          <p:nvPr/>
        </p:nvSpPr>
        <p:spPr bwMode="auto">
          <a:xfrm>
            <a:off x="7380288" y="1628775"/>
            <a:ext cx="1368425" cy="5762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600" b="1" i="1">
                <a:latin typeface="Times New Roman" pitchFamily="18" charset="0"/>
              </a:rPr>
              <a:t>Библиотечная </a:t>
            </a:r>
          </a:p>
          <a:p>
            <a:pPr algn="ctr"/>
            <a:r>
              <a:rPr lang="ru-RU" altLang="ru-RU" sz="1600" b="1" i="1">
                <a:latin typeface="Times New Roman" pitchFamily="18" charset="0"/>
              </a:rPr>
              <a:t>служба</a:t>
            </a:r>
          </a:p>
        </p:txBody>
      </p:sp>
      <p:sp>
        <p:nvSpPr>
          <p:cNvPr id="14363" name="Rectangle 3"/>
          <p:cNvSpPr>
            <a:spLocks noChangeArrowheads="1"/>
          </p:cNvSpPr>
          <p:nvPr/>
        </p:nvSpPr>
        <p:spPr bwMode="auto">
          <a:xfrm>
            <a:off x="3419475" y="1628775"/>
            <a:ext cx="1081088" cy="5762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600" b="1" i="1">
                <a:latin typeface="Times New Roman" pitchFamily="18" charset="0"/>
              </a:rPr>
              <a:t>Зам.дир. </a:t>
            </a:r>
          </a:p>
          <a:p>
            <a:pPr algn="ctr"/>
            <a:r>
              <a:rPr lang="ru-RU" altLang="ru-RU" sz="1600" b="1" i="1">
                <a:latin typeface="Times New Roman" pitchFamily="18" charset="0"/>
              </a:rPr>
              <a:t>по УВР</a:t>
            </a:r>
          </a:p>
        </p:txBody>
      </p:sp>
      <p:sp>
        <p:nvSpPr>
          <p:cNvPr id="14364" name="Rectangle 3"/>
          <p:cNvSpPr>
            <a:spLocks noChangeArrowheads="1"/>
          </p:cNvSpPr>
          <p:nvPr/>
        </p:nvSpPr>
        <p:spPr bwMode="auto">
          <a:xfrm>
            <a:off x="4643438" y="1628775"/>
            <a:ext cx="1079500" cy="5762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600" b="1" i="1">
                <a:latin typeface="Times New Roman" pitchFamily="18" charset="0"/>
              </a:rPr>
              <a:t>Зам.дир. </a:t>
            </a:r>
          </a:p>
          <a:p>
            <a:pPr algn="ctr"/>
            <a:r>
              <a:rPr lang="ru-RU" altLang="ru-RU" sz="1600" b="1" i="1">
                <a:latin typeface="Times New Roman" pitchFamily="18" charset="0"/>
              </a:rPr>
              <a:t>по ВР</a:t>
            </a:r>
          </a:p>
        </p:txBody>
      </p:sp>
      <p:sp>
        <p:nvSpPr>
          <p:cNvPr id="14365" name="Line 14"/>
          <p:cNvSpPr>
            <a:spLocks noChangeShapeType="1"/>
          </p:cNvSpPr>
          <p:nvPr/>
        </p:nvSpPr>
        <p:spPr bwMode="auto">
          <a:xfrm flipH="1">
            <a:off x="2700338" y="1412875"/>
            <a:ext cx="719137" cy="2159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66" name="Line 14"/>
          <p:cNvSpPr>
            <a:spLocks noChangeShapeType="1"/>
          </p:cNvSpPr>
          <p:nvPr/>
        </p:nvSpPr>
        <p:spPr bwMode="auto">
          <a:xfrm flipH="1" flipV="1">
            <a:off x="4643438" y="1412875"/>
            <a:ext cx="576262" cy="2159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67" name="Line 14"/>
          <p:cNvSpPr>
            <a:spLocks noChangeShapeType="1"/>
          </p:cNvSpPr>
          <p:nvPr/>
        </p:nvSpPr>
        <p:spPr bwMode="auto">
          <a:xfrm flipH="1">
            <a:off x="971550" y="1412875"/>
            <a:ext cx="792163" cy="2159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68" name="Line 14"/>
          <p:cNvSpPr>
            <a:spLocks noChangeShapeType="1"/>
          </p:cNvSpPr>
          <p:nvPr/>
        </p:nvSpPr>
        <p:spPr bwMode="auto">
          <a:xfrm flipH="1" flipV="1">
            <a:off x="5940425" y="1412875"/>
            <a:ext cx="576263" cy="2159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69" name="Line 14"/>
          <p:cNvSpPr>
            <a:spLocks noChangeShapeType="1"/>
          </p:cNvSpPr>
          <p:nvPr/>
        </p:nvSpPr>
        <p:spPr bwMode="auto">
          <a:xfrm flipH="1" flipV="1">
            <a:off x="7524750" y="1412875"/>
            <a:ext cx="576263" cy="2159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70" name="Oval 48"/>
          <p:cNvSpPr>
            <a:spLocks noChangeArrowheads="1"/>
          </p:cNvSpPr>
          <p:nvPr/>
        </p:nvSpPr>
        <p:spPr bwMode="auto">
          <a:xfrm>
            <a:off x="323850" y="2349500"/>
            <a:ext cx="8351838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solidFill>
                  <a:srgbClr val="CC0000"/>
                </a:solidFill>
              </a:rPr>
              <a:t>Руководители МО</a:t>
            </a:r>
          </a:p>
        </p:txBody>
      </p:sp>
      <p:sp>
        <p:nvSpPr>
          <p:cNvPr id="14371" name="Rectangle 30"/>
          <p:cNvSpPr>
            <a:spLocks noChangeArrowheads="1"/>
          </p:cNvSpPr>
          <p:nvPr/>
        </p:nvSpPr>
        <p:spPr bwMode="auto">
          <a:xfrm>
            <a:off x="1692275" y="3141663"/>
            <a:ext cx="1150938" cy="79216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 b="1" i="1">
                <a:latin typeface="Times New Roman" pitchFamily="18" charset="0"/>
              </a:rPr>
              <a:t>МО </a:t>
            </a:r>
          </a:p>
          <a:p>
            <a:pPr algn="ctr"/>
            <a:r>
              <a:rPr lang="ru-RU" altLang="ru-RU" sz="1600" b="1" i="1">
                <a:latin typeface="Times New Roman" pitchFamily="18" charset="0"/>
              </a:rPr>
              <a:t>естест.</a:t>
            </a:r>
          </a:p>
          <a:p>
            <a:pPr algn="ctr"/>
            <a:r>
              <a:rPr lang="ru-RU" altLang="ru-RU" sz="1600" b="1" i="1">
                <a:latin typeface="Times New Roman" pitchFamily="18" charset="0"/>
              </a:rPr>
              <a:t>цикла</a:t>
            </a:r>
          </a:p>
        </p:txBody>
      </p:sp>
      <p:sp>
        <p:nvSpPr>
          <p:cNvPr id="14372" name="AutoShape 50"/>
          <p:cNvSpPr>
            <a:spLocks noChangeArrowheads="1"/>
          </p:cNvSpPr>
          <p:nvPr/>
        </p:nvSpPr>
        <p:spPr bwMode="auto">
          <a:xfrm>
            <a:off x="5867400" y="4005263"/>
            <a:ext cx="2952750" cy="5762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solidFill>
                  <a:srgbClr val="008000"/>
                </a:solidFill>
              </a:rPr>
              <a:t>Школа молодого учителя</a:t>
            </a:r>
          </a:p>
        </p:txBody>
      </p:sp>
      <p:sp>
        <p:nvSpPr>
          <p:cNvPr id="14373" name="AutoShape 51"/>
          <p:cNvSpPr>
            <a:spLocks noChangeArrowheads="1"/>
          </p:cNvSpPr>
          <p:nvPr/>
        </p:nvSpPr>
        <p:spPr bwMode="auto">
          <a:xfrm>
            <a:off x="3132138" y="4005263"/>
            <a:ext cx="2520950" cy="5762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solidFill>
                  <a:srgbClr val="008000"/>
                </a:solidFill>
              </a:rPr>
              <a:t>Наставничество</a:t>
            </a:r>
          </a:p>
        </p:txBody>
      </p:sp>
      <p:sp>
        <p:nvSpPr>
          <p:cNvPr id="14374" name="AutoShape 52"/>
          <p:cNvSpPr>
            <a:spLocks noChangeArrowheads="1"/>
          </p:cNvSpPr>
          <p:nvPr/>
        </p:nvSpPr>
        <p:spPr bwMode="auto">
          <a:xfrm>
            <a:off x="285750" y="4000500"/>
            <a:ext cx="2589213" cy="5762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solidFill>
                  <a:srgbClr val="008000"/>
                </a:solidFill>
              </a:rPr>
              <a:t>Школа ППО</a:t>
            </a:r>
          </a:p>
        </p:txBody>
      </p:sp>
      <p:sp>
        <p:nvSpPr>
          <p:cNvPr id="14375" name="AutoShape 53"/>
          <p:cNvSpPr>
            <a:spLocks noChangeArrowheads="1"/>
          </p:cNvSpPr>
          <p:nvPr/>
        </p:nvSpPr>
        <p:spPr bwMode="auto">
          <a:xfrm>
            <a:off x="900113" y="4652963"/>
            <a:ext cx="7559675" cy="504825"/>
          </a:xfrm>
          <a:prstGeom prst="diamond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solidFill>
                  <a:schemeClr val="accent2"/>
                </a:solidFill>
              </a:rPr>
              <a:t>АТТЕСТАЦИЯ</a:t>
            </a:r>
          </a:p>
        </p:txBody>
      </p:sp>
      <p:sp>
        <p:nvSpPr>
          <p:cNvPr id="14376" name="Oval 54"/>
          <p:cNvSpPr>
            <a:spLocks noChangeArrowheads="1"/>
          </p:cNvSpPr>
          <p:nvPr/>
        </p:nvSpPr>
        <p:spPr bwMode="auto">
          <a:xfrm>
            <a:off x="2339975" y="5300663"/>
            <a:ext cx="4321175" cy="3587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/>
              <a:t>Внеурочная деятельность</a:t>
            </a:r>
          </a:p>
        </p:txBody>
      </p:sp>
      <p:sp>
        <p:nvSpPr>
          <p:cNvPr id="14377" name="AutoShape 55"/>
          <p:cNvSpPr>
            <a:spLocks noChangeArrowheads="1"/>
          </p:cNvSpPr>
          <p:nvPr/>
        </p:nvSpPr>
        <p:spPr bwMode="auto">
          <a:xfrm>
            <a:off x="1692275" y="5805488"/>
            <a:ext cx="5689600" cy="360362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>
                <a:solidFill>
                  <a:schemeClr val="accent2"/>
                </a:solidFill>
              </a:rPr>
              <a:t>Система повышения квалификации</a:t>
            </a:r>
          </a:p>
        </p:txBody>
      </p:sp>
      <p:cxnSp>
        <p:nvCxnSpPr>
          <p:cNvPr id="14378" name="AutoShape 56"/>
          <p:cNvCxnSpPr>
            <a:cxnSpLocks noChangeShapeType="1"/>
            <a:stCxn id="14340" idx="1"/>
            <a:endCxn id="14340" idx="1"/>
          </p:cNvCxnSpPr>
          <p:nvPr/>
        </p:nvCxnSpPr>
        <p:spPr bwMode="auto">
          <a:xfrm>
            <a:off x="755650" y="6475413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4379" name="Line 59"/>
          <p:cNvSpPr>
            <a:spLocks noChangeShapeType="1"/>
          </p:cNvSpPr>
          <p:nvPr/>
        </p:nvSpPr>
        <p:spPr bwMode="auto">
          <a:xfrm flipH="1">
            <a:off x="179388" y="1125538"/>
            <a:ext cx="792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80" name="Line 60"/>
          <p:cNvSpPr>
            <a:spLocks noChangeShapeType="1"/>
          </p:cNvSpPr>
          <p:nvPr/>
        </p:nvSpPr>
        <p:spPr bwMode="auto">
          <a:xfrm>
            <a:off x="179388" y="1125538"/>
            <a:ext cx="0" cy="5327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81" name="Line 61"/>
          <p:cNvSpPr>
            <a:spLocks noChangeShapeType="1"/>
          </p:cNvSpPr>
          <p:nvPr/>
        </p:nvSpPr>
        <p:spPr bwMode="auto">
          <a:xfrm>
            <a:off x="179388" y="6453188"/>
            <a:ext cx="5762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82" name="Line 62"/>
          <p:cNvSpPr>
            <a:spLocks noChangeShapeType="1"/>
          </p:cNvSpPr>
          <p:nvPr/>
        </p:nvSpPr>
        <p:spPr bwMode="auto">
          <a:xfrm>
            <a:off x="8101013" y="1196975"/>
            <a:ext cx="792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83" name="Line 63"/>
          <p:cNvSpPr>
            <a:spLocks noChangeShapeType="1"/>
          </p:cNvSpPr>
          <p:nvPr/>
        </p:nvSpPr>
        <p:spPr bwMode="auto">
          <a:xfrm flipH="1">
            <a:off x="8893175" y="1196975"/>
            <a:ext cx="0" cy="52562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84" name="Line 64"/>
          <p:cNvSpPr>
            <a:spLocks noChangeShapeType="1"/>
          </p:cNvSpPr>
          <p:nvPr/>
        </p:nvSpPr>
        <p:spPr bwMode="auto">
          <a:xfrm>
            <a:off x="8388350" y="6453188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85" name="AutoShape 65"/>
          <p:cNvSpPr>
            <a:spLocks noChangeArrowheads="1"/>
          </p:cNvSpPr>
          <p:nvPr/>
        </p:nvSpPr>
        <p:spPr bwMode="auto">
          <a:xfrm>
            <a:off x="6948488" y="5084763"/>
            <a:ext cx="1728787" cy="6492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solidFill>
                  <a:srgbClr val="CC0000"/>
                </a:solidFill>
              </a:rPr>
              <a:t>Олимпиады, </a:t>
            </a:r>
          </a:p>
          <a:p>
            <a:pPr algn="ctr"/>
            <a:r>
              <a:rPr lang="ru-RU" altLang="ru-RU" b="1">
                <a:solidFill>
                  <a:srgbClr val="CC0000"/>
                </a:solidFill>
              </a:rPr>
              <a:t>конкурсы</a:t>
            </a:r>
          </a:p>
        </p:txBody>
      </p:sp>
      <p:sp>
        <p:nvSpPr>
          <p:cNvPr id="14386" name="AutoShape 66"/>
          <p:cNvSpPr>
            <a:spLocks noChangeArrowheads="1"/>
          </p:cNvSpPr>
          <p:nvPr/>
        </p:nvSpPr>
        <p:spPr bwMode="auto">
          <a:xfrm>
            <a:off x="323850" y="5084763"/>
            <a:ext cx="1728788" cy="6492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solidFill>
                  <a:srgbClr val="CC0000"/>
                </a:solidFill>
              </a:rPr>
              <a:t>Предметные </a:t>
            </a:r>
          </a:p>
          <a:p>
            <a:pPr algn="ctr"/>
            <a:r>
              <a:rPr lang="ru-RU" altLang="ru-RU" b="1">
                <a:solidFill>
                  <a:srgbClr val="CC0000"/>
                </a:solidFill>
              </a:rPr>
              <a:t>недели</a:t>
            </a:r>
          </a:p>
        </p:txBody>
      </p:sp>
      <p:sp>
        <p:nvSpPr>
          <p:cNvPr id="14387" name="Line 67"/>
          <p:cNvSpPr>
            <a:spLocks noChangeShapeType="1"/>
          </p:cNvSpPr>
          <p:nvPr/>
        </p:nvSpPr>
        <p:spPr bwMode="auto">
          <a:xfrm>
            <a:off x="6588125" y="544512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88" name="Line 68"/>
          <p:cNvSpPr>
            <a:spLocks noChangeShapeType="1"/>
          </p:cNvSpPr>
          <p:nvPr/>
        </p:nvSpPr>
        <p:spPr bwMode="auto">
          <a:xfrm>
            <a:off x="2051050" y="5445125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54" name="Прямая со стрелкой 53"/>
          <p:cNvCxnSpPr/>
          <p:nvPr/>
        </p:nvCxnSpPr>
        <p:spPr>
          <a:xfrm>
            <a:off x="2857500" y="4286250"/>
            <a:ext cx="257175" cy="4763"/>
          </a:xfrm>
          <a:prstGeom prst="straightConnector1">
            <a:avLst/>
          </a:prstGeom>
          <a:ln>
            <a:solidFill>
              <a:srgbClr val="CC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14373" idx="3"/>
            <a:endCxn id="14372" idx="1"/>
          </p:cNvCxnSpPr>
          <p:nvPr/>
        </p:nvCxnSpPr>
        <p:spPr>
          <a:xfrm>
            <a:off x="5653088" y="4294188"/>
            <a:ext cx="214312" cy="1587"/>
          </a:xfrm>
          <a:prstGeom prst="straightConnector1">
            <a:avLst/>
          </a:prstGeom>
          <a:ln>
            <a:solidFill>
              <a:srgbClr val="CC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22.01.2024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75656" y="332656"/>
            <a:ext cx="6912768" cy="914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Локальные акты  на сайте школы методического сопровождения образовательной </a:t>
            </a:r>
            <a:r>
              <a:rPr lang="ru-RU" dirty="0"/>
              <a:t> </a:t>
            </a:r>
            <a:r>
              <a:rPr lang="ru-RU" dirty="0" smtClean="0"/>
              <a:t>деятельности и совершенства МО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5008" y="1556792"/>
            <a:ext cx="8317432" cy="424731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u="sng" dirty="0">
                <a:hlinkClick r:id="rId2"/>
              </a:rPr>
              <a:t>ПОЛОЖЕНИЕ О Р</a:t>
            </a:r>
            <a:r>
              <a:rPr lang="ru-RU" b="1" u="sng" dirty="0" smtClean="0">
                <a:hlinkClick r:id="rId2"/>
              </a:rPr>
              <a:t>АБОЧЕЙ </a:t>
            </a:r>
            <a:r>
              <a:rPr lang="ru-RU" b="1" u="sng" dirty="0">
                <a:hlinkClick r:id="rId2"/>
              </a:rPr>
              <a:t>ПРОГРАММЕ УЧЕБНОГО ПРЕДМЕТА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1" u="sng" dirty="0">
                <a:hlinkClick r:id="rId3"/>
              </a:rPr>
              <a:t>ПОЛОЖЕНИЕ ОБ ОРГАНИЗАЦИИ НАУЧНО-МЕТОДИЧЕСКОЙ РАБОТЫ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1" u="sng" dirty="0">
                <a:hlinkClick r:id="rId4"/>
              </a:rPr>
              <a:t>ПОЛОЖЕНИЕ О ЕДИНОЙ МЕТОДИЧЕСКОЙ ТЕМЕ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1" u="sng" dirty="0">
                <a:hlinkClick r:id="rId5"/>
              </a:rPr>
              <a:t>ПОЛОЖЕНИЕ О ПОРТФОЛИО УЧИТЕЛЯ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1" u="sng" dirty="0">
                <a:hlinkClick r:id="rId6"/>
              </a:rPr>
              <a:t>ПОЛОЖЕНИЕ О ПОУРОЧНОМ ПЛАНИРОВАНИИ УЧИТЕЛЕЙ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1" u="sng" dirty="0">
                <a:hlinkClick r:id="rId7"/>
              </a:rPr>
              <a:t>ПОЛОЖЕНИЕ О ПРОВЕДЕНИИ ОТКРЫТОГО УРОКА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1" u="sng" dirty="0">
                <a:hlinkClick r:id="rId8"/>
              </a:rPr>
              <a:t>ПОЛОЖЕНИЕ О ПРОВЕРКЕ ТЕТРАДЕЙ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1" u="sng" dirty="0">
                <a:solidFill>
                  <a:schemeClr val="accent1">
                    <a:lumMod val="50000"/>
                  </a:schemeClr>
                </a:solidFill>
              </a:rPr>
              <a:t>ПОЛОЖЕНИЕ О КООРДИНАЦИОННО- </a:t>
            </a: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</a:rPr>
              <a:t>МЕТОДИЧЕСКОМ  СОВЕТЕ   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u="sng" dirty="0">
                <a:hlinkClick r:id="rId9"/>
              </a:rPr>
              <a:t>ПОЛОЖЕНИЕ</a:t>
            </a:r>
            <a:r>
              <a:rPr lang="ru-RU" b="1" u="sng" dirty="0">
                <a:hlinkClick r:id="rId9"/>
              </a:rPr>
              <a:t> О НАСТАВНИЧЕСТВЕ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1" u="sng" dirty="0">
                <a:hlinkClick r:id="rId10"/>
              </a:rPr>
              <a:t>ПОЛОЖЕНИЕ О ПАСПОРТИЗАЦИИ КАБИНЕТОВ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1" u="sng" dirty="0">
                <a:hlinkClick r:id="rId11"/>
              </a:rPr>
              <a:t>ПОЛОЖЕНИЕ О РАБОТЕ С МОЛОДЫМИ СПЕЦИАЛИСТАМИ В ШКОЛЕ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1" u="sng" dirty="0">
                <a:hlinkClick r:id="rId12"/>
              </a:rPr>
              <a:t>ПОЛОЖЕНИЕ О СМОТРЕ КАБИНЕТОВ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1" u="sng" dirty="0">
                <a:hlinkClick r:id="rId13"/>
              </a:rPr>
              <a:t>ПОЛОЖЕНИЕ О ТВОРЧЕСКОЙ ГРУППЕ ПЕДАГОГОВ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1" u="sng" dirty="0">
                <a:hlinkClick r:id="rId14"/>
              </a:rPr>
              <a:t>ПОЛОЖЕНИЕ О ШКОЛЬНЫХ ПРЕДМЕТНО-МЕТОДИЧЕСКИХ ДНЯХ,НЕДЕЛЯХ, ДЕКАДАХ</a:t>
            </a:r>
            <a:endParaRPr lang="ru-RU" u="sng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5805264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https://s1gry.siteobr.ru/material/293947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72816"/>
          </a:xfrm>
        </p:spPr>
        <p:txBody>
          <a:bodyPr/>
          <a:lstStyle/>
          <a:p>
            <a:pPr eaLnBrk="1" hangingPunct="1"/>
            <a:r>
              <a:rPr lang="ru-RU" altLang="ru-RU" sz="3600" b="1" i="1" dirty="0" smtClean="0"/>
              <a:t>Новейшие формы обучения   педагогических кадров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797152"/>
            <a:ext cx="1728688" cy="147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484784"/>
            <a:ext cx="330517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51520" y="4869160"/>
            <a:ext cx="38884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«Сегодняшний день можно назвать днем возрождения методических служб. Мы будем делать все для их поддержки. Они нужны нашей системе образования, нашим учителям»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79912" y="1556792"/>
            <a:ext cx="536408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Распоряжение Министерства просвещения России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707904" y="2204864"/>
            <a:ext cx="54360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от 4 февраля 2021 г. № Р-33 «Об утверждении методических рекомендаций по реализации мероприятий по формированию и обеспечению функционирования единой федеральной системы научно-методического сопровождения педагогических работников и управленческих кадров» (в рамках проекта «Современная школа»)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3861048"/>
            <a:ext cx="3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Министр просвещения Российской Федерации </a:t>
            </a:r>
          </a:p>
          <a:p>
            <a:r>
              <a:rPr lang="ru-RU" dirty="0" smtClean="0"/>
              <a:t>Сергей Кравцов</a:t>
            </a:r>
            <a:endParaRPr lang="ru-RU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348880"/>
            <a:ext cx="3096344" cy="158417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2555776" y="4653136"/>
            <a:ext cx="4032448" cy="122413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724128" y="3140968"/>
            <a:ext cx="2592288" cy="13681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95536" y="3140968"/>
            <a:ext cx="3096344" cy="144016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652120" y="1268760"/>
            <a:ext cx="2448272" cy="149046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67544" y="1412776"/>
            <a:ext cx="2664296" cy="134644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556793"/>
            <a:ext cx="2304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Диагностика профессиональных дефицитов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12160" y="1412776"/>
            <a:ext cx="24242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Диагностика методических компетенций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3284984"/>
            <a:ext cx="2736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Разработка индивидуальных образовательных маршрутов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56176" y="3140968"/>
            <a:ext cx="1872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Формирование регионального методического актива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491880" y="4653136"/>
            <a:ext cx="20608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Сопровождение </a:t>
            </a:r>
          </a:p>
          <a:p>
            <a:r>
              <a:rPr lang="ru-RU" dirty="0" smtClean="0"/>
              <a:t>индивидуальных </a:t>
            </a:r>
          </a:p>
          <a:p>
            <a:r>
              <a:rPr lang="ru-RU" dirty="0" smtClean="0"/>
              <a:t>маршрутов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03648" y="260648"/>
            <a:ext cx="6624736" cy="914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Формирование и реализация ИОМ педагогического работника</a:t>
            </a:r>
            <a:endParaRPr lang="ru-RU" sz="2400" dirty="0"/>
          </a:p>
        </p:txBody>
      </p:sp>
      <p:sp>
        <p:nvSpPr>
          <p:cNvPr id="15" name="Стрелка вниз 14"/>
          <p:cNvSpPr/>
          <p:nvPr/>
        </p:nvSpPr>
        <p:spPr>
          <a:xfrm>
            <a:off x="1763688" y="2780928"/>
            <a:ext cx="4846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6804248" y="2708920"/>
            <a:ext cx="4846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20276747">
            <a:off x="3152283" y="4146586"/>
            <a:ext cx="484632" cy="5868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183029">
            <a:off x="6017280" y="4358975"/>
            <a:ext cx="484632" cy="5414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226" name="Picture 2" descr="C:\Users\user\Desktop\34b0f506-031c-4eae-9ca0-3af2c05a8e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013176"/>
            <a:ext cx="2088232" cy="1666156"/>
          </a:xfrm>
          <a:prstGeom prst="rect">
            <a:avLst/>
          </a:prstGeom>
          <a:noFill/>
        </p:spPr>
      </p:pic>
      <p:pic>
        <p:nvPicPr>
          <p:cNvPr id="21" name="Picture 2" descr="C:\Users\david\Desktop\19621aed-dd99-4e4c-a97e-00d52c91ba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653136"/>
            <a:ext cx="1942506" cy="194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07"/>
          <a:stretch/>
        </p:blipFill>
        <p:spPr>
          <a:xfrm>
            <a:off x="1475656" y="980728"/>
            <a:ext cx="6858000" cy="44887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56" y="-32386"/>
            <a:ext cx="2657110" cy="1849826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138" y="-171400"/>
            <a:ext cx="2592288" cy="198884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3" t="31455" r="3643" b="22793"/>
          <a:stretch/>
        </p:blipFill>
        <p:spPr>
          <a:xfrm>
            <a:off x="-131457" y="4437112"/>
            <a:ext cx="2657110" cy="2523375"/>
          </a:xfrm>
          <a:prstGeom prst="ellipse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869160"/>
            <a:ext cx="2555776" cy="1995686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555776" y="0"/>
            <a:ext cx="3908362" cy="1015663"/>
          </a:xfrm>
          <a:prstGeom prst="rect">
            <a:avLst/>
          </a:prstGeom>
          <a:effectLst>
            <a:outerShdw blurRad="130000" dist="101600" dir="2700000" algn="tl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МКОУ «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Герейхановская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СОШ №1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им.Р.ОСМАНОВА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87167" y="2967335"/>
            <a:ext cx="1569660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endParaRPr lang="ru-RU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2024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67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AutoShape 2"/>
          <p:cNvSpPr>
            <a:spLocks noChangeArrowheads="1"/>
          </p:cNvSpPr>
          <p:nvPr/>
        </p:nvSpPr>
        <p:spPr bwMode="auto">
          <a:xfrm>
            <a:off x="152400" y="228600"/>
            <a:ext cx="2286000" cy="762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8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 b="1">
                <a:latin typeface="Arial Black" pitchFamily="34" charset="0"/>
              </a:rPr>
              <a:t>Педсоветы</a:t>
            </a:r>
          </a:p>
        </p:txBody>
      </p:sp>
      <p:sp>
        <p:nvSpPr>
          <p:cNvPr id="87043" name="WordArt 3"/>
          <p:cNvSpPr>
            <a:spLocks noChangeArrowheads="1" noChangeShapeType="1" noTextEdit="1"/>
          </p:cNvSpPr>
          <p:nvPr/>
        </p:nvSpPr>
        <p:spPr bwMode="auto">
          <a:xfrm>
            <a:off x="3200400" y="2362200"/>
            <a:ext cx="27432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формы</a:t>
            </a:r>
          </a:p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метод.</a:t>
            </a:r>
          </a:p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работы</a:t>
            </a: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2743200" y="1600200"/>
            <a:ext cx="3733800" cy="3581400"/>
          </a:xfrm>
          <a:prstGeom prst="star16">
            <a:avLst>
              <a:gd name="adj" fmla="val 37500"/>
            </a:avLst>
          </a:prstGeom>
          <a:noFill/>
          <a:ln w="76200" cmpd="tri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 altLang="ru-RU"/>
          </a:p>
        </p:txBody>
      </p:sp>
      <p:sp>
        <p:nvSpPr>
          <p:cNvPr id="87045" name="AutoShape 5"/>
          <p:cNvSpPr>
            <a:spLocks noChangeArrowheads="1"/>
          </p:cNvSpPr>
          <p:nvPr/>
        </p:nvSpPr>
        <p:spPr bwMode="auto">
          <a:xfrm>
            <a:off x="2438400" y="152400"/>
            <a:ext cx="2057400" cy="1066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8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>
                <a:latin typeface="Arial Black" pitchFamily="34" charset="0"/>
              </a:rPr>
              <a:t>Метод.</a:t>
            </a:r>
          </a:p>
          <a:p>
            <a:pPr algn="ctr"/>
            <a:r>
              <a:rPr lang="ru-RU" altLang="ru-RU" sz="2400">
                <a:latin typeface="Arial Black" pitchFamily="34" charset="0"/>
              </a:rPr>
              <a:t>совещания</a:t>
            </a:r>
          </a:p>
        </p:txBody>
      </p:sp>
      <p:sp>
        <p:nvSpPr>
          <p:cNvPr id="87046" name="AutoShape 6"/>
          <p:cNvSpPr>
            <a:spLocks noChangeArrowheads="1"/>
          </p:cNvSpPr>
          <p:nvPr/>
        </p:nvSpPr>
        <p:spPr bwMode="auto">
          <a:xfrm>
            <a:off x="152400" y="4648200"/>
            <a:ext cx="2438400" cy="1066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8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>
                <a:latin typeface="Arial Black" pitchFamily="34" charset="0"/>
              </a:rPr>
              <a:t>Проблемные</a:t>
            </a:r>
          </a:p>
          <a:p>
            <a:pPr algn="ctr"/>
            <a:r>
              <a:rPr lang="ru-RU" altLang="ru-RU" sz="2400">
                <a:latin typeface="Arial Black" pitchFamily="34" charset="0"/>
              </a:rPr>
              <a:t>группы</a:t>
            </a:r>
          </a:p>
        </p:txBody>
      </p:sp>
      <p:sp>
        <p:nvSpPr>
          <p:cNvPr id="87047" name="AutoShape 7"/>
          <p:cNvSpPr>
            <a:spLocks noChangeArrowheads="1"/>
          </p:cNvSpPr>
          <p:nvPr/>
        </p:nvSpPr>
        <p:spPr bwMode="auto">
          <a:xfrm>
            <a:off x="685800" y="1066800"/>
            <a:ext cx="2133600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8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>
                <a:latin typeface="Arial Black" pitchFamily="34" charset="0"/>
              </a:rPr>
              <a:t>Школьное</a:t>
            </a:r>
          </a:p>
          <a:p>
            <a:pPr algn="ctr"/>
            <a:r>
              <a:rPr lang="ru-RU" altLang="ru-RU" sz="2400">
                <a:latin typeface="Arial Black" pitchFamily="34" charset="0"/>
              </a:rPr>
              <a:t>МО</a:t>
            </a:r>
          </a:p>
        </p:txBody>
      </p:sp>
      <p:sp>
        <p:nvSpPr>
          <p:cNvPr id="87048" name="AutoShape 8"/>
          <p:cNvSpPr>
            <a:spLocks noChangeArrowheads="1"/>
          </p:cNvSpPr>
          <p:nvPr/>
        </p:nvSpPr>
        <p:spPr bwMode="auto">
          <a:xfrm>
            <a:off x="609600" y="3733800"/>
            <a:ext cx="2133600" cy="1066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8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>
                <a:latin typeface="Arial Black" pitchFamily="34" charset="0"/>
              </a:rPr>
              <a:t>Круглые </a:t>
            </a:r>
          </a:p>
          <a:p>
            <a:pPr algn="ctr"/>
            <a:r>
              <a:rPr lang="ru-RU" altLang="ru-RU" sz="2400">
                <a:latin typeface="Arial Black" pitchFamily="34" charset="0"/>
              </a:rPr>
              <a:t>столы</a:t>
            </a: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>
            <a:off x="457200" y="1981200"/>
            <a:ext cx="2286000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8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>
                <a:latin typeface="Arial Black" pitchFamily="34" charset="0"/>
              </a:rPr>
              <a:t>Метод.</a:t>
            </a:r>
          </a:p>
          <a:p>
            <a:pPr algn="ctr"/>
            <a:r>
              <a:rPr lang="ru-RU" altLang="ru-RU" sz="2400">
                <a:latin typeface="Arial Black" pitchFamily="34" charset="0"/>
              </a:rPr>
              <a:t>дни</a:t>
            </a: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>
            <a:off x="228600" y="2895600"/>
            <a:ext cx="2286000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8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>
                <a:latin typeface="Arial Black" pitchFamily="34" charset="0"/>
              </a:rPr>
              <a:t>Предметные</a:t>
            </a:r>
          </a:p>
          <a:p>
            <a:pPr algn="ctr"/>
            <a:r>
              <a:rPr lang="ru-RU" altLang="ru-RU" sz="2400">
                <a:latin typeface="Arial Black" pitchFamily="34" charset="0"/>
              </a:rPr>
              <a:t>недели</a:t>
            </a:r>
          </a:p>
        </p:txBody>
      </p:sp>
      <p:sp>
        <p:nvSpPr>
          <p:cNvPr id="87051" name="AutoShape 11"/>
          <p:cNvSpPr>
            <a:spLocks noChangeArrowheads="1"/>
          </p:cNvSpPr>
          <p:nvPr/>
        </p:nvSpPr>
        <p:spPr bwMode="auto">
          <a:xfrm>
            <a:off x="838200" y="5638800"/>
            <a:ext cx="2438400" cy="1066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8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>
                <a:latin typeface="Arial Black" pitchFamily="34" charset="0"/>
              </a:rPr>
              <a:t>Творческие</a:t>
            </a:r>
          </a:p>
          <a:p>
            <a:pPr algn="ctr"/>
            <a:r>
              <a:rPr lang="ru-RU" altLang="ru-RU" sz="2400">
                <a:latin typeface="Arial Black" pitchFamily="34" charset="0"/>
              </a:rPr>
              <a:t>отчеты МО</a:t>
            </a:r>
          </a:p>
        </p:txBody>
      </p:sp>
      <p:sp>
        <p:nvSpPr>
          <p:cNvPr id="87052" name="AutoShape 12"/>
          <p:cNvSpPr>
            <a:spLocks noChangeArrowheads="1"/>
          </p:cNvSpPr>
          <p:nvPr/>
        </p:nvSpPr>
        <p:spPr bwMode="auto">
          <a:xfrm>
            <a:off x="6172200" y="5562600"/>
            <a:ext cx="2286000" cy="1143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8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>
                <a:latin typeface="Arial Black" pitchFamily="34" charset="0"/>
              </a:rPr>
              <a:t>Школа</a:t>
            </a:r>
          </a:p>
          <a:p>
            <a:pPr algn="ctr"/>
            <a:r>
              <a:rPr lang="ru-RU" altLang="ru-RU" sz="2400">
                <a:latin typeface="Arial Black" pitchFamily="34" charset="0"/>
              </a:rPr>
              <a:t>молодого</a:t>
            </a:r>
          </a:p>
          <a:p>
            <a:pPr algn="ctr"/>
            <a:r>
              <a:rPr lang="ru-RU" altLang="ru-RU" sz="2400">
                <a:latin typeface="Arial Black" pitchFamily="34" charset="0"/>
              </a:rPr>
              <a:t>учителя</a:t>
            </a:r>
          </a:p>
        </p:txBody>
      </p:sp>
      <p:sp>
        <p:nvSpPr>
          <p:cNvPr id="87053" name="AutoShape 13"/>
          <p:cNvSpPr>
            <a:spLocks noChangeArrowheads="1"/>
          </p:cNvSpPr>
          <p:nvPr/>
        </p:nvSpPr>
        <p:spPr bwMode="auto">
          <a:xfrm>
            <a:off x="6705600" y="4419600"/>
            <a:ext cx="2286000" cy="1066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8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>
                <a:latin typeface="Arial Black" pitchFamily="34" charset="0"/>
              </a:rPr>
              <a:t>Семинары</a:t>
            </a:r>
          </a:p>
          <a:p>
            <a:pPr algn="ctr"/>
            <a:r>
              <a:rPr lang="ru-RU" altLang="ru-RU" sz="2400">
                <a:latin typeface="Arial Black" pitchFamily="34" charset="0"/>
              </a:rPr>
              <a:t>практикумы</a:t>
            </a:r>
          </a:p>
        </p:txBody>
      </p:sp>
      <p:sp>
        <p:nvSpPr>
          <p:cNvPr id="87054" name="AutoShape 14"/>
          <p:cNvSpPr>
            <a:spLocks noChangeArrowheads="1"/>
          </p:cNvSpPr>
          <p:nvPr/>
        </p:nvSpPr>
        <p:spPr bwMode="auto">
          <a:xfrm>
            <a:off x="6705600" y="3200400"/>
            <a:ext cx="2286000" cy="1066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8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>
                <a:latin typeface="Arial Black" pitchFamily="34" charset="0"/>
              </a:rPr>
              <a:t>Творческие</a:t>
            </a:r>
          </a:p>
          <a:p>
            <a:pPr algn="ctr"/>
            <a:r>
              <a:rPr lang="ru-RU" altLang="ru-RU" sz="2400">
                <a:latin typeface="Arial Black" pitchFamily="34" charset="0"/>
              </a:rPr>
              <a:t>конкурсы</a:t>
            </a:r>
          </a:p>
        </p:txBody>
      </p:sp>
      <p:sp>
        <p:nvSpPr>
          <p:cNvPr id="87055" name="AutoShape 15"/>
          <p:cNvSpPr>
            <a:spLocks noChangeArrowheads="1"/>
          </p:cNvSpPr>
          <p:nvPr/>
        </p:nvSpPr>
        <p:spPr bwMode="auto">
          <a:xfrm>
            <a:off x="3124200" y="5257800"/>
            <a:ext cx="2971800" cy="1143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8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 b="1" dirty="0">
                <a:latin typeface="Arial Black" pitchFamily="34" charset="0"/>
              </a:rPr>
              <a:t>методический </a:t>
            </a:r>
          </a:p>
          <a:p>
            <a:pPr algn="ctr"/>
            <a:r>
              <a:rPr lang="ru-RU" altLang="ru-RU" sz="2400" b="1" dirty="0">
                <a:latin typeface="Arial Black" pitchFamily="34" charset="0"/>
              </a:rPr>
              <a:t>ринг</a:t>
            </a:r>
            <a:endParaRPr lang="ru-RU" altLang="ru-RU" sz="2400" dirty="0">
              <a:latin typeface="Arial Black" pitchFamily="34" charset="0"/>
            </a:endParaRPr>
          </a:p>
        </p:txBody>
      </p:sp>
      <p:sp>
        <p:nvSpPr>
          <p:cNvPr id="87056" name="AutoShape 16"/>
          <p:cNvSpPr>
            <a:spLocks noChangeArrowheads="1"/>
          </p:cNvSpPr>
          <p:nvPr/>
        </p:nvSpPr>
        <p:spPr bwMode="auto">
          <a:xfrm>
            <a:off x="6096000" y="1295400"/>
            <a:ext cx="3048000" cy="1066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8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200">
                <a:latin typeface="Arial Black" pitchFamily="34" charset="0"/>
              </a:rPr>
              <a:t>Аттестация</a:t>
            </a:r>
          </a:p>
          <a:p>
            <a:pPr algn="ctr"/>
            <a:r>
              <a:rPr lang="ru-RU" altLang="ru-RU" sz="2200">
                <a:latin typeface="Arial Black" pitchFamily="34" charset="0"/>
              </a:rPr>
              <a:t>учителей, </a:t>
            </a:r>
          </a:p>
          <a:p>
            <a:pPr algn="ctr"/>
            <a:r>
              <a:rPr lang="ru-RU" altLang="ru-RU" sz="2200">
                <a:latin typeface="Arial Black" pitchFamily="34" charset="0"/>
              </a:rPr>
              <a:t>наставничество</a:t>
            </a:r>
          </a:p>
        </p:txBody>
      </p:sp>
      <p:sp>
        <p:nvSpPr>
          <p:cNvPr id="87057" name="AutoShape 17"/>
          <p:cNvSpPr>
            <a:spLocks noChangeArrowheads="1"/>
          </p:cNvSpPr>
          <p:nvPr/>
        </p:nvSpPr>
        <p:spPr bwMode="auto">
          <a:xfrm>
            <a:off x="6858000" y="152400"/>
            <a:ext cx="2286000" cy="1066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8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>
                <a:latin typeface="Arial Black" pitchFamily="34" charset="0"/>
              </a:rPr>
              <a:t>Курсовая</a:t>
            </a:r>
          </a:p>
          <a:p>
            <a:pPr algn="ctr"/>
            <a:r>
              <a:rPr lang="ru-RU" altLang="ru-RU" sz="2400">
                <a:latin typeface="Arial Black" pitchFamily="34" charset="0"/>
              </a:rPr>
              <a:t>подготовка</a:t>
            </a:r>
          </a:p>
        </p:txBody>
      </p:sp>
      <p:sp>
        <p:nvSpPr>
          <p:cNvPr id="87058" name="AutoShape 18"/>
          <p:cNvSpPr>
            <a:spLocks noChangeArrowheads="1"/>
          </p:cNvSpPr>
          <p:nvPr/>
        </p:nvSpPr>
        <p:spPr bwMode="auto">
          <a:xfrm>
            <a:off x="4495800" y="152400"/>
            <a:ext cx="2286000" cy="1066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8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>
                <a:latin typeface="Arial Black" pitchFamily="34" charset="0"/>
              </a:rPr>
              <a:t>Педагогич.</a:t>
            </a:r>
          </a:p>
          <a:p>
            <a:pPr algn="ctr"/>
            <a:r>
              <a:rPr lang="ru-RU" altLang="ru-RU" sz="2400">
                <a:latin typeface="Arial Black" pitchFamily="34" charset="0"/>
              </a:rPr>
              <a:t>мониторинг</a:t>
            </a:r>
          </a:p>
        </p:txBody>
      </p:sp>
      <p:sp>
        <p:nvSpPr>
          <p:cNvPr id="87059" name="AutoShape 19"/>
          <p:cNvSpPr>
            <a:spLocks noChangeArrowheads="1"/>
          </p:cNvSpPr>
          <p:nvPr/>
        </p:nvSpPr>
        <p:spPr bwMode="auto">
          <a:xfrm>
            <a:off x="6477000" y="2362200"/>
            <a:ext cx="2514600" cy="762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8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>
                <a:latin typeface="Arial Black" pitchFamily="34" charset="0"/>
              </a:rPr>
              <a:t>Деловые игры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7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7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7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7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7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7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7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7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7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7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7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7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7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7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7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/>
      <p:bldP spid="87043" grpId="0" animBg="1"/>
      <p:bldP spid="87045" grpId="0" animBg="1"/>
      <p:bldP spid="87046" grpId="0" animBg="1"/>
      <p:bldP spid="87047" grpId="0" animBg="1"/>
      <p:bldP spid="87048" grpId="0" animBg="1"/>
      <p:bldP spid="87049" grpId="0" animBg="1"/>
      <p:bldP spid="87050" grpId="0" animBg="1"/>
      <p:bldP spid="87051" grpId="0" animBg="1"/>
      <p:bldP spid="87052" grpId="0" animBg="1"/>
      <p:bldP spid="87053" grpId="0" animBg="1"/>
      <p:bldP spid="87054" grpId="0" animBg="1"/>
      <p:bldP spid="87055" grpId="0" animBg="1"/>
      <p:bldP spid="87056" grpId="0" animBg="1"/>
      <p:bldP spid="87057" grpId="0" animBg="1"/>
      <p:bldP spid="87058" grpId="0" animBg="1"/>
      <p:bldP spid="870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9"/>
            <a:ext cx="8003232" cy="1066130"/>
          </a:xfrm>
        </p:spPr>
        <p:txBody>
          <a:bodyPr/>
          <a:lstStyle/>
          <a:p>
            <a:r>
              <a:rPr lang="ru-RU" altLang="ru-RU" sz="4000" b="1" dirty="0" smtClean="0">
                <a:solidFill>
                  <a:srgbClr val="CC0000"/>
                </a:solidFill>
              </a:rPr>
              <a:t> Формы методической работы </a:t>
            </a:r>
          </a:p>
        </p:txBody>
      </p:sp>
      <p:sp>
        <p:nvSpPr>
          <p:cNvPr id="22532" name="AutoShape 6"/>
          <p:cNvSpPr>
            <a:spLocks noChangeArrowheads="1"/>
          </p:cNvSpPr>
          <p:nvPr/>
        </p:nvSpPr>
        <p:spPr bwMode="auto">
          <a:xfrm>
            <a:off x="539552" y="1268760"/>
            <a:ext cx="2447925" cy="1582737"/>
          </a:xfrm>
          <a:prstGeom prst="flowChartMagneticDisk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uk-UA" altLang="ru-RU"/>
          </a:p>
        </p:txBody>
      </p:sp>
      <p:sp>
        <p:nvSpPr>
          <p:cNvPr id="22533" name="AutoShape 7" descr="Розовая тисненая бумага"/>
          <p:cNvSpPr>
            <a:spLocks noChangeArrowheads="1"/>
          </p:cNvSpPr>
          <p:nvPr/>
        </p:nvSpPr>
        <p:spPr bwMode="auto">
          <a:xfrm>
            <a:off x="3131840" y="3068960"/>
            <a:ext cx="2520950" cy="1582737"/>
          </a:xfrm>
          <a:prstGeom prst="flowChartMagneticDisk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uk-UA" altLang="ru-RU"/>
          </a:p>
        </p:txBody>
      </p:sp>
      <p:sp>
        <p:nvSpPr>
          <p:cNvPr id="22534" name="AutoShape 8" descr="Розовая тисненая бумага"/>
          <p:cNvSpPr>
            <a:spLocks noChangeArrowheads="1"/>
          </p:cNvSpPr>
          <p:nvPr/>
        </p:nvSpPr>
        <p:spPr bwMode="auto">
          <a:xfrm>
            <a:off x="6300192" y="2060848"/>
            <a:ext cx="2447925" cy="1582737"/>
          </a:xfrm>
          <a:prstGeom prst="flowChartMagneticDisk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uk-UA" altLang="ru-RU"/>
          </a:p>
        </p:txBody>
      </p:sp>
      <p:sp>
        <p:nvSpPr>
          <p:cNvPr id="22535" name="WordArt 9"/>
          <p:cNvSpPr>
            <a:spLocks noChangeArrowheads="1" noChangeShapeType="1" noTextEdit="1"/>
          </p:cNvSpPr>
          <p:nvPr/>
        </p:nvSpPr>
        <p:spPr bwMode="auto">
          <a:xfrm>
            <a:off x="683568" y="1916832"/>
            <a:ext cx="2232025" cy="611187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Индивидуальные</a:t>
            </a:r>
          </a:p>
        </p:txBody>
      </p:sp>
      <p:sp>
        <p:nvSpPr>
          <p:cNvPr id="22536" name="WordArt 10"/>
          <p:cNvSpPr>
            <a:spLocks noChangeArrowheads="1" noChangeShapeType="1" noTextEdit="1"/>
          </p:cNvSpPr>
          <p:nvPr/>
        </p:nvSpPr>
        <p:spPr bwMode="auto">
          <a:xfrm>
            <a:off x="3347864" y="3645024"/>
            <a:ext cx="1944688" cy="53975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Групповые</a:t>
            </a:r>
          </a:p>
        </p:txBody>
      </p:sp>
      <p:sp>
        <p:nvSpPr>
          <p:cNvPr id="22537" name="WordArt 11"/>
          <p:cNvSpPr>
            <a:spLocks noChangeArrowheads="1" noChangeShapeType="1" noTextEdit="1"/>
          </p:cNvSpPr>
          <p:nvPr/>
        </p:nvSpPr>
        <p:spPr bwMode="auto">
          <a:xfrm>
            <a:off x="6372200" y="2924944"/>
            <a:ext cx="2230437" cy="395287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Коллективные</a:t>
            </a:r>
          </a:p>
        </p:txBody>
      </p:sp>
      <p:pic>
        <p:nvPicPr>
          <p:cNvPr id="1026" name="Picture 2" descr="C:\Users\user\Desktop\e7e6579e-c546-4d5b-ba24-d7359e04b53d.jpg"/>
          <p:cNvPicPr>
            <a:picLocks noChangeAspect="1" noChangeArrowheads="1"/>
          </p:cNvPicPr>
          <p:nvPr/>
        </p:nvPicPr>
        <p:blipFill>
          <a:blip r:embed="rId4" cstate="print"/>
          <a:srcRect r="13953"/>
          <a:stretch>
            <a:fillRect/>
          </a:stretch>
        </p:blipFill>
        <p:spPr bwMode="auto">
          <a:xfrm>
            <a:off x="3224954" y="4949132"/>
            <a:ext cx="2664296" cy="1768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user\Desktop\e776cf0d-7c89-434a-97a7-fef803983c0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924944"/>
            <a:ext cx="2592288" cy="1755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C:\Users\user\Downloads\WhatsApp Image 2024-01-22 at 17.24.3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4005064"/>
            <a:ext cx="2292772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C:\Users\user\Desktop\e18545fc-379f-4ba7-be5e-5b1619183c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756" y="1268760"/>
            <a:ext cx="2691388" cy="15526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239ad18d-1b97-48bb-a946-c51315d5d0b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9133"/>
            <a:ext cx="2664073" cy="1672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B0DACB-8719-4AFE-888A-86A8C0864D23}" type="datetime1">
              <a:rPr lang="ru-RU" smtClean="0"/>
              <a:pPr>
                <a:defRPr/>
              </a:pPr>
              <a:t>06.02.2024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332656"/>
            <a:ext cx="6912768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СЕТЕВОЕ ВЗАИМОДЕЙСТВИЕ КАК ОДНА ИЗ ФОРМ НЕПРЕРЫВНОГО САМООБРАЗОВАНИЯ ПЕДАГОГА И ПОВЫШЕНИЯ ЕГО КВАЛИФИКАЦИИ.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484784"/>
            <a:ext cx="2664295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Модель "Ученик-ученик":</a:t>
            </a:r>
            <a:r>
              <a:rPr lang="ru-RU" dirty="0" smtClean="0"/>
              <a:t>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24128" y="1556792"/>
            <a:ext cx="2952328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Модель "Учитель-        учитель":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3529" y="4149080"/>
            <a:ext cx="266429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Модель "Учитель-родитель"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652120" y="4149080"/>
            <a:ext cx="2808312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Модель "Учитель - ученик"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13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4985792"/>
            <a:ext cx="2736304" cy="1539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4" descr="C:\Users\Admin3\Desktop\CDSU45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2736304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53250" name="AutoShape 2" descr="blob:https://web.whatsapp.com/9ccd860f-6d88-476b-b0a0-130299db573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3253" name="Picture 5" descr="C:\Users\user\Desktop\ed2aa4d8-9ae4-4a69-a73a-62f2e13b163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085184"/>
            <a:ext cx="2808312" cy="1410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3347864" y="1511250"/>
            <a:ext cx="2088232" cy="33843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Доля пользующихся платформой РЭШ: обучающихся-60%;</a:t>
            </a:r>
          </a:p>
          <a:p>
            <a:pPr algn="ctr"/>
            <a:r>
              <a:rPr lang="ru-RU" dirty="0" smtClean="0"/>
              <a:t>педагогов-80%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133198"/>
            <a:ext cx="2088232" cy="1390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E:\Гамият1\р\8102b065-64c1-44a0-a295-0f60024bdc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49" y="2276872"/>
            <a:ext cx="2783258" cy="1697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Выгнутая вправо стрелка 26"/>
          <p:cNvSpPr/>
          <p:nvPr/>
        </p:nvSpPr>
        <p:spPr>
          <a:xfrm rot="2596175">
            <a:off x="2225063" y="5818646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право стрелка 25"/>
          <p:cNvSpPr/>
          <p:nvPr/>
        </p:nvSpPr>
        <p:spPr>
          <a:xfrm>
            <a:off x="2051720" y="4941168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60648"/>
            <a:ext cx="2520280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b="1" i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rPr>
              <a:t>Обмен опытом, профессиональная оценка деятельности</a:t>
            </a:r>
            <a:endParaRPr lang="ru-RU" dirty="0"/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rPr>
              <a:t>(Форумы,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rPr>
              <a:t>Чаты,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rPr>
              <a:t>Комментарии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rPr>
              <a:t>Видеоконференции</a:t>
            </a:r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899592" y="3573016"/>
            <a:ext cx="2664296" cy="14904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779912" y="3284984"/>
            <a:ext cx="2808312" cy="1944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23928" y="3501008"/>
            <a:ext cx="253466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Сетевое </a:t>
            </a:r>
            <a:endParaRPr lang="ru-RU" sz="3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defRPr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сообщество</a:t>
            </a:r>
            <a:endParaRPr lang="en-US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516216" y="2780928"/>
            <a:ext cx="2304256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3963" y="2299945"/>
            <a:ext cx="2520280" cy="1274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923928" y="1897207"/>
            <a:ext cx="2664296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B0DACB-8719-4AFE-888A-86A8C0864D23}" type="datetime1">
              <a:rPr lang="ru-RU" smtClean="0"/>
              <a:pPr>
                <a:defRPr/>
              </a:pPr>
              <a:t>06.02.2024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802436" y="228342"/>
            <a:ext cx="216024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rPr>
              <a:t>Трансляция собственного опыта,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rPr>
              <a:t>Повышение квалификации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60232" y="260648"/>
            <a:ext cx="1872208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rPr>
              <a:t>Повышение квалификации,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rPr>
              <a:t>Полезный опыт</a:t>
            </a:r>
            <a:endParaRPr lang="en-US" b="1" i="1" dirty="0">
              <a:solidFill>
                <a:srgbClr val="1F497D">
                  <a:lumMod val="5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2204864"/>
            <a:ext cx="266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Book Antiqua" pitchFamily="18" charset="0"/>
              </a:rPr>
              <a:t>         размещение своих материалов</a:t>
            </a:r>
            <a:endParaRPr lang="ru-RU" b="1" i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596752" y="2780928"/>
            <a:ext cx="31831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Book Antiqua" pitchFamily="18" charset="0"/>
              </a:rPr>
              <a:t>        Профессиональное</a:t>
            </a:r>
            <a:endParaRPr lang="ru-RU" b="1" i="1" dirty="0">
              <a:solidFill>
                <a:srgbClr val="002060"/>
              </a:solidFill>
              <a:latin typeface="Book Antiqua" pitchFamily="18" charset="0"/>
            </a:endParaRP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Book Antiqua" pitchFamily="18" charset="0"/>
              </a:rPr>
              <a:t>общение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88224" y="3068960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Book Antiqua" pitchFamily="18" charset="0"/>
              </a:rPr>
              <a:t>дистанционное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Book Antiqua" pitchFamily="18" charset="0"/>
              </a:rPr>
              <a:t>обучение</a:t>
            </a:r>
            <a:endParaRPr lang="ru-RU" b="1" i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4005064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Book Antiqua" pitchFamily="18" charset="0"/>
              </a:rPr>
              <a:t>      Профессиональные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Book Antiqua" pitchFamily="18" charset="0"/>
              </a:rPr>
              <a:t>конкурсы</a:t>
            </a:r>
            <a:endParaRPr lang="ru-RU" b="1" i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2051720" y="5157192"/>
            <a:ext cx="2880320" cy="17008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4"/>
          <p:cNvSpPr>
            <a:spLocks noChangeArrowheads="1"/>
          </p:cNvSpPr>
          <p:nvPr/>
        </p:nvSpPr>
        <p:spPr bwMode="auto">
          <a:xfrm>
            <a:off x="251520" y="5157192"/>
            <a:ext cx="583264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Book Antiqua" pitchFamily="18" charset="0"/>
              </a:rPr>
              <a:t>пользование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Book Antiqua" pitchFamily="18" charset="0"/>
              </a:rPr>
              <a:t>доступными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Book Antiqua" pitchFamily="18" charset="0"/>
              </a:rPr>
              <a:t>материалами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Book Antiqua" pitchFamily="18" charset="0"/>
              </a:rPr>
              <a:t> в библиотеке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Book Antiqua" pitchFamily="18" charset="0"/>
              </a:rPr>
              <a:t>сообщества</a:t>
            </a:r>
            <a:r>
              <a:rPr lang="ru-RU" b="1" i="1" dirty="0">
                <a:solidFill>
                  <a:schemeClr val="bg1"/>
                </a:solidFill>
                <a:latin typeface="Book Antiqua" pitchFamily="18" charset="0"/>
              </a:rPr>
              <a:t>; </a:t>
            </a:r>
          </a:p>
        </p:txBody>
      </p:sp>
      <p:sp>
        <p:nvSpPr>
          <p:cNvPr id="21" name="Овал 20"/>
          <p:cNvSpPr/>
          <p:nvPr/>
        </p:nvSpPr>
        <p:spPr>
          <a:xfrm>
            <a:off x="4788024" y="5085184"/>
            <a:ext cx="2664296" cy="17728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4"/>
          <p:cNvSpPr>
            <a:spLocks noChangeArrowheads="1"/>
          </p:cNvSpPr>
          <p:nvPr/>
        </p:nvSpPr>
        <p:spPr bwMode="auto">
          <a:xfrm>
            <a:off x="4499992" y="5229200"/>
            <a:ext cx="302433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Book Antiqua" pitchFamily="18" charset="0"/>
              </a:rPr>
              <a:t>пользование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Book Antiqua" pitchFamily="18" charset="0"/>
              </a:rPr>
              <a:t>доступными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Book Antiqua" pitchFamily="18" charset="0"/>
              </a:rPr>
              <a:t>материалами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Book Antiqua" pitchFamily="18" charset="0"/>
              </a:rPr>
              <a:t> в библиотеке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Book Antiqua" pitchFamily="18" charset="0"/>
              </a:rPr>
              <a:t>сообщества;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308304" y="4653136"/>
            <a:ext cx="1835696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rPr>
              <a:t>Материалы для работы,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rPr>
              <a:t>Методическая копилка,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rPr>
              <a:t>Экономия времени,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rPr>
              <a:t>  Обобщение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0" y="4869160"/>
            <a:ext cx="2051720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rPr>
              <a:t>Трансляция собственного опыта,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rPr>
              <a:t>Повышение квалификации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err="1">
                <a:solidFill>
                  <a:srgbClr val="1F497D">
                    <a:lumMod val="50000"/>
                  </a:srgbClr>
                </a:solidFill>
                <a:latin typeface="Bookman Old Style" pitchFamily="18" charset="0"/>
              </a:rPr>
              <a:t>Портфолио</a:t>
            </a:r>
            <a:endParaRPr lang="en-US" b="1" i="1" dirty="0">
              <a:solidFill>
                <a:srgbClr val="1F497D">
                  <a:lumMod val="5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25" name="Стрелка вверх 24"/>
          <p:cNvSpPr/>
          <p:nvPr/>
        </p:nvSpPr>
        <p:spPr>
          <a:xfrm>
            <a:off x="7380312" y="1772816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B0DACB-8719-4AFE-888A-86A8C0864D23}" type="datetime1">
              <a:rPr lang="ru-RU" smtClean="0"/>
              <a:pPr>
                <a:defRPr/>
              </a:pPr>
              <a:t>06.02.2024</a:t>
            </a:fld>
            <a:endParaRPr lang="ru-RU"/>
          </a:p>
        </p:txBody>
      </p:sp>
      <p:pic>
        <p:nvPicPr>
          <p:cNvPr id="94210" name="Picture 2" descr="C:\Users\user\Desktop\5lcDo5OQ3rZ0zrqzsaUEAw (1)_Страница_06.jpg"/>
          <p:cNvPicPr>
            <a:picLocks noChangeAspect="1" noChangeArrowheads="1"/>
          </p:cNvPicPr>
          <p:nvPr/>
        </p:nvPicPr>
        <p:blipFill>
          <a:blip r:embed="rId2" cstate="print"/>
          <a:srcRect l="15833" t="3782" r="6667" b="17901"/>
          <a:stretch>
            <a:fillRect/>
          </a:stretch>
        </p:blipFill>
        <p:spPr bwMode="auto">
          <a:xfrm>
            <a:off x="251520" y="188640"/>
            <a:ext cx="3744416" cy="2852936"/>
          </a:xfrm>
          <a:prstGeom prst="rect">
            <a:avLst/>
          </a:prstGeom>
          <a:noFill/>
        </p:spPr>
      </p:pic>
      <p:pic>
        <p:nvPicPr>
          <p:cNvPr id="94212" name="Picture 4" descr="C:\Users\user\Desktop\5lcDo5OQ3rZ0zrqzsaUEAw (1)_Страница_07.jpg"/>
          <p:cNvPicPr>
            <a:picLocks noChangeAspect="1" noChangeArrowheads="1"/>
          </p:cNvPicPr>
          <p:nvPr/>
        </p:nvPicPr>
        <p:blipFill>
          <a:blip r:embed="rId3" cstate="print"/>
          <a:srcRect l="17291"/>
          <a:stretch>
            <a:fillRect/>
          </a:stretch>
        </p:blipFill>
        <p:spPr bwMode="auto">
          <a:xfrm>
            <a:off x="4283968" y="188640"/>
            <a:ext cx="4644008" cy="2880320"/>
          </a:xfrm>
          <a:prstGeom prst="rect">
            <a:avLst/>
          </a:prstGeom>
          <a:noFill/>
        </p:spPr>
      </p:pic>
      <p:pic>
        <p:nvPicPr>
          <p:cNvPr id="94213" name="Picture 5" descr="C:\Users\user\Desktop\ba19c437-f47f-45b6-a7af-f38ed1b87e16.jpg"/>
          <p:cNvPicPr>
            <a:picLocks noChangeAspect="1" noChangeArrowheads="1"/>
          </p:cNvPicPr>
          <p:nvPr/>
        </p:nvPicPr>
        <p:blipFill>
          <a:blip r:embed="rId4" cstate="print"/>
          <a:srcRect b="13438"/>
          <a:stretch>
            <a:fillRect/>
          </a:stretch>
        </p:blipFill>
        <p:spPr bwMode="auto">
          <a:xfrm>
            <a:off x="1835696" y="4653136"/>
            <a:ext cx="2361964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4214" name="Picture 6" descr="C:\Users\user\Desktop\63bb3e39-f9a6-451d-a974-ff7be7fc65b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068960"/>
            <a:ext cx="2376264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C:\Users\user\Desktop\89a01ef4-5a21-46d0-bf01-d5f10dd9a3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05064"/>
            <a:ext cx="2123728" cy="2578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e95caca0-4616-41b3-bcb0-392fed3b518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40968"/>
            <a:ext cx="2088232" cy="2331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60648"/>
            <a:ext cx="72008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ВПР - формирование единого образовательного пространства за счет использования единых материалов для контроля знаний.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429000"/>
            <a:ext cx="8064896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ВПР помогает понять насколько объективно учителя оценивают результаты учеников. Более 75% обучающихся подтвердили свои отметки в ВПР - 2023</a:t>
            </a:r>
            <a:endParaRPr lang="ru-RU" dirty="0"/>
          </a:p>
        </p:txBody>
      </p:sp>
      <p:pic>
        <p:nvPicPr>
          <p:cNvPr id="95234" name="Picture 2" descr="C:\Users\user\Desktop\5lcDo5OQ3rZ0zrqzsaUEAw (1)_Страница_11.jpg"/>
          <p:cNvPicPr>
            <a:picLocks noChangeAspect="1" noChangeArrowheads="1"/>
          </p:cNvPicPr>
          <p:nvPr/>
        </p:nvPicPr>
        <p:blipFill>
          <a:blip r:embed="rId2" cstate="print"/>
          <a:srcRect l="20863" r="4317" b="23108"/>
          <a:stretch>
            <a:fillRect/>
          </a:stretch>
        </p:blipFill>
        <p:spPr bwMode="auto">
          <a:xfrm>
            <a:off x="827584" y="1052736"/>
            <a:ext cx="6912768" cy="2304256"/>
          </a:xfrm>
          <a:prstGeom prst="rect">
            <a:avLst/>
          </a:prstGeom>
          <a:noFill/>
        </p:spPr>
      </p:pic>
      <p:pic>
        <p:nvPicPr>
          <p:cNvPr id="95235" name="Picture 3" descr="C:\Users\user\Desktop\5lcDo5OQ3rZ0zrqzsaUEAw (1)_Страница_17.jpg"/>
          <p:cNvPicPr>
            <a:picLocks noChangeAspect="1" noChangeArrowheads="1"/>
          </p:cNvPicPr>
          <p:nvPr/>
        </p:nvPicPr>
        <p:blipFill>
          <a:blip r:embed="rId3" cstate="print"/>
          <a:srcRect l="11220" t="19950" r="7285" b="21251"/>
          <a:stretch>
            <a:fillRect/>
          </a:stretch>
        </p:blipFill>
        <p:spPr bwMode="auto">
          <a:xfrm>
            <a:off x="611560" y="4437112"/>
            <a:ext cx="7416824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B0DACB-8719-4AFE-888A-86A8C0864D23}" type="datetime1">
              <a:rPr lang="ru-RU" smtClean="0"/>
              <a:pPr>
                <a:defRPr/>
              </a:pPr>
              <a:t>06.02.2024</a:t>
            </a:fld>
            <a:endParaRPr lang="ru-RU"/>
          </a:p>
        </p:txBody>
      </p:sp>
      <p:pic>
        <p:nvPicPr>
          <p:cNvPr id="89090" name="Picture 2" descr="C:\Users\user\Downloads\WhatsApp Image 2024-01-22 at 17.57.5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2646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260648"/>
            <a:ext cx="859530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Методическое сопровождение воспитательной деятельности</a:t>
            </a:r>
          </a:p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рофессиональных компетенций классных руководителей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124744"/>
            <a:ext cx="7992888" cy="14773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C0000"/>
                </a:solidFill>
              </a:rPr>
              <a:t>- это комплекс взаимосвязанных целенаправленных действий, мероприятий, направленных на оказание всесторонней помощи классному руководителю в решении возникающих затруднений, способствующих его развитию и самоопределению на протяжении всей профессиональной деятельности.</a:t>
            </a:r>
            <a:endParaRPr lang="ru-RU" dirty="0">
              <a:solidFill>
                <a:srgbClr val="CC0000"/>
              </a:solidFill>
            </a:endParaRPr>
          </a:p>
        </p:txBody>
      </p:sp>
      <p:pic>
        <p:nvPicPr>
          <p:cNvPr id="98307" name="Picture 3" descr="C:\Users\user\Desktop\07d89f99-a2ab-479e-83c2-de52fb2740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1" y="4439024"/>
            <a:ext cx="2699023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8308" name="Picture 4" descr="C:\Users\user\Desktop\31b1e4ad-331b-4820-a7ea-682fd11bc48e.jpg"/>
          <p:cNvPicPr>
            <a:picLocks noChangeAspect="1" noChangeArrowheads="1"/>
          </p:cNvPicPr>
          <p:nvPr/>
        </p:nvPicPr>
        <p:blipFill>
          <a:blip r:embed="rId3" cstate="print"/>
          <a:srcRect t="26243"/>
          <a:stretch>
            <a:fillRect/>
          </a:stretch>
        </p:blipFill>
        <p:spPr bwMode="auto">
          <a:xfrm>
            <a:off x="3347864" y="5013176"/>
            <a:ext cx="2808312" cy="1704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043608" y="2636912"/>
            <a:ext cx="7200800" cy="1477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При рассмотрении проблемы повышение компетентности классного руководителя в сфере воспитательной деятельности целесообразно ответить на два вопроса: </a:t>
            </a:r>
          </a:p>
          <a:p>
            <a:pPr algn="ctr" eaLnBrk="0" hangingPunct="0"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«</a:t>
            </a:r>
            <a:r>
              <a:rPr lang="ru-RU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Зачем?</a:t>
            </a:r>
            <a:r>
              <a:rPr lang="ru-RU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»</a:t>
            </a:r>
            <a:r>
              <a:rPr lang="ru-RU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«</a:t>
            </a:r>
            <a:r>
              <a:rPr lang="ru-RU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Как?</a:t>
            </a:r>
            <a:r>
              <a:rPr lang="ru-RU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»</a:t>
            </a:r>
            <a:r>
              <a:rPr lang="ru-RU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146" name="Picture 2" descr="C:\Users\user\Downloads\WhatsApp Image 2024-01-22 at 22.33.0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2808312" cy="1756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0" y="-99392"/>
            <a:ext cx="9144000" cy="667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Алгоритм работы по повышению профессиональной компетенции классных руководителей:</a:t>
            </a:r>
          </a:p>
          <a:p>
            <a:pPr algn="just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Диагностика проблем педагогов в воспитательной деятельности и уровня  их профессиональной компетенции, которая включает в себя:</a:t>
            </a:r>
          </a:p>
          <a:p>
            <a:pPr algn="just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1.1. методика изучения уровня профессионализма классных руководителей;</a:t>
            </a:r>
          </a:p>
          <a:p>
            <a:pPr algn="just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1.2. методика выявления резервных возможностей качества воспитательной работы классного руководителя;</a:t>
            </a:r>
          </a:p>
          <a:p>
            <a:pPr algn="just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1.3. диагностика изучения профессиональных ориентиров педагогов в сфере воспитания;</a:t>
            </a:r>
          </a:p>
          <a:p>
            <a:pPr algn="just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1.4. диагностика успешности педагога;</a:t>
            </a:r>
          </a:p>
          <a:p>
            <a:pPr algn="just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1.5. диагностика изучения затруднений в деятельности классных руководителей.</a:t>
            </a:r>
          </a:p>
          <a:p>
            <a:pPr algn="just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Анализ результатов диагностики.</a:t>
            </a:r>
          </a:p>
          <a:p>
            <a:pPr algn="just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Выбор способа решения проблем.</a:t>
            </a:r>
          </a:p>
          <a:p>
            <a:pPr algn="just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3.1.Работа МО классных руководителей (заседания, конференции, семинары – работа творческих групп, круглые столы, обмен опытом)</a:t>
            </a:r>
          </a:p>
          <a:p>
            <a:pPr algn="just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3.2. Индивидуальная работа  классных руководителей (самообразование, курсы повышения квалификации, консультации, наставничество)</a:t>
            </a:r>
          </a:p>
          <a:p>
            <a:pPr algn="just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Апробация теории на практике (воспитательная деятельность).</a:t>
            </a:r>
          </a:p>
          <a:p>
            <a:pPr algn="just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Анализ результатов деятельности (наблюдение, тестирование).</a:t>
            </a:r>
          </a:p>
          <a:p>
            <a:pPr algn="just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6. Обобщение и распространение педагогического опыта (педагогические конкурсы, публикации, открытые мероприятия).</a:t>
            </a:r>
          </a:p>
          <a:p>
            <a:pPr algn="just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B0DACB-8719-4AFE-888A-86A8C0864D23}" type="datetime1">
              <a:rPr lang="ru-RU" smtClean="0"/>
              <a:pPr>
                <a:defRPr/>
              </a:pPr>
              <a:t>06.02.2024</a:t>
            </a:fld>
            <a:endParaRPr lang="ru-RU"/>
          </a:p>
        </p:txBody>
      </p:sp>
      <p:pic>
        <p:nvPicPr>
          <p:cNvPr id="97282" name="Picture 2" descr="C:\Users\user\Desktop\img_user_file_574da5a486d75_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899592" y="188640"/>
            <a:ext cx="6984776" cy="804672"/>
          </a:xfrm>
          <a:prstGeom prst="flowChartPunchedTape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ПЕДКОЛЛЕКТИВ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1772816"/>
            <a:ext cx="2880320" cy="40626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Администрация:</a:t>
            </a:r>
          </a:p>
          <a:p>
            <a:pPr algn="ctr"/>
            <a:r>
              <a:rPr lang="ru-RU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Директор-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ГаджимурадоваМ.Н</a:t>
            </a:r>
            <a:endParaRPr lang="ru-RU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Зам.дир.поУВР-МагамдароваЭ.М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    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Зам.дир.поВР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-                     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Ханова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А.Ш</a:t>
            </a:r>
          </a:p>
          <a:p>
            <a:pPr algn="ctr"/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Зам.дир.по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нач.классам-Джалилова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М.А.</a:t>
            </a:r>
          </a:p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Педагог-психолог-Ламетова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Р.З.</a:t>
            </a:r>
          </a:p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Соц.-педагог-Сафаралиева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П.Г.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1720840"/>
            <a:ext cx="4248472" cy="369331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Кадровый состав :</a:t>
            </a:r>
          </a:p>
          <a:p>
            <a:pPr algn="ctr"/>
            <a:r>
              <a:rPr lang="ru-RU" b="1" dirty="0" smtClean="0"/>
              <a:t>Всего учителей 53                                             С высшим образованием-38   (73%) </a:t>
            </a:r>
          </a:p>
          <a:p>
            <a:pPr algn="ctr"/>
            <a:r>
              <a:rPr lang="ru-RU" b="1" dirty="0" smtClean="0"/>
              <a:t>Со </a:t>
            </a:r>
            <a:r>
              <a:rPr lang="ru-RU" b="1" dirty="0" smtClean="0"/>
              <a:t>среднее спец. </a:t>
            </a:r>
            <a:r>
              <a:rPr lang="ru-RU" b="1" dirty="0" smtClean="0"/>
              <a:t>образованием -14 (27%)</a:t>
            </a:r>
          </a:p>
          <a:p>
            <a:pPr algn="ctr"/>
            <a:r>
              <a:rPr lang="ru-RU" b="1" dirty="0" smtClean="0"/>
              <a:t>Стаж работы: </a:t>
            </a:r>
          </a:p>
          <a:p>
            <a:pPr algn="ctr"/>
            <a:r>
              <a:rPr lang="ru-RU" b="1" dirty="0" smtClean="0"/>
              <a:t>До 5 лет -4 (7%)</a:t>
            </a:r>
          </a:p>
          <a:p>
            <a:pPr algn="ctr"/>
            <a:r>
              <a:rPr lang="ru-RU" b="1" dirty="0" smtClean="0"/>
              <a:t>5-10 лет – 2 (4%)</a:t>
            </a:r>
          </a:p>
          <a:p>
            <a:pPr algn="ctr"/>
            <a:r>
              <a:rPr lang="ru-RU" b="1" dirty="0" smtClean="0"/>
              <a:t>10-20 лет -9 (17 %)</a:t>
            </a:r>
          </a:p>
          <a:p>
            <a:pPr algn="ctr"/>
            <a:r>
              <a:rPr lang="ru-RU" b="1" dirty="0" smtClean="0"/>
              <a:t>Свыше 20 – 36 (69 %)</a:t>
            </a:r>
          </a:p>
          <a:p>
            <a:pPr algn="ctr"/>
            <a:r>
              <a:rPr lang="ru-RU" b="1" dirty="0" smtClean="0"/>
              <a:t> Высшая категория- 12 (23%)</a:t>
            </a:r>
          </a:p>
          <a:p>
            <a:pPr algn="ctr"/>
            <a:r>
              <a:rPr lang="ru-RU" b="1" dirty="0" smtClean="0"/>
              <a:t>Первая категория -14 (26%)</a:t>
            </a:r>
          </a:p>
          <a:p>
            <a:pPr algn="ctr"/>
            <a:r>
              <a:rPr lang="ru-RU" b="1" dirty="0" smtClean="0"/>
              <a:t>СЗД – 27 (50%)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Мероприятия 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3\Desktop\OBHX8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908720"/>
            <a:ext cx="3384376" cy="2267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3\Desktop\NVBQ3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36712"/>
            <a:ext cx="3698127" cy="27735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3\Desktop\SJPH14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76872"/>
            <a:ext cx="3668887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21088"/>
            <a:ext cx="3312368" cy="2356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437112"/>
            <a:ext cx="3695328" cy="2060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9331" name="Picture 3" descr="C:\Users\user\Desktop\46fe73d0-64ef-485b-84f2-9b1faa066edb.jpg"/>
          <p:cNvPicPr>
            <a:picLocks noChangeAspect="1" noChangeArrowheads="1"/>
          </p:cNvPicPr>
          <p:nvPr/>
        </p:nvPicPr>
        <p:blipFill>
          <a:blip r:embed="rId7" cstate="print"/>
          <a:srcRect l="-1920" t="28407" b="28683"/>
          <a:stretch>
            <a:fillRect/>
          </a:stretch>
        </p:blipFill>
        <p:spPr bwMode="auto">
          <a:xfrm>
            <a:off x="2051721" y="3212976"/>
            <a:ext cx="3312368" cy="1872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92456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0"/>
            <a:ext cx="626469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Школьные </a:t>
            </a:r>
            <a:r>
              <a:rPr lang="ru-RU" dirty="0"/>
              <a:t>дела </a:t>
            </a:r>
          </a:p>
          <a:p>
            <a:pPr algn="ctr"/>
            <a:r>
              <a:rPr lang="ru-RU" dirty="0"/>
              <a:t>Участие конкурсов , акций проектов  </a:t>
            </a:r>
            <a:r>
              <a:rPr lang="ru-RU" dirty="0" smtClean="0"/>
              <a:t>общешкольные </a:t>
            </a:r>
            <a:r>
              <a:rPr lang="ru-RU" dirty="0" err="1" smtClean="0"/>
              <a:t>меропр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" y="504026"/>
            <a:ext cx="9055152" cy="6353974"/>
          </a:xfrm>
          <a:prstGeom prst="rect">
            <a:avLst/>
          </a:prstGeom>
        </p:spPr>
      </p:pic>
      <p:pic>
        <p:nvPicPr>
          <p:cNvPr id="82946" name="Picture 2" descr="C:\Users\user\Desktop\d1e99e05-0c9a-4756-a43c-c0d64de586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2520280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2947" name="Picture 3" descr="C:\Users\user\Desktop\для през\2f426d44-af3b-4505-b4fb-89d878dd8e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356992"/>
            <a:ext cx="2710608" cy="1512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495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7624" y="0"/>
            <a:ext cx="676875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FFFF00"/>
                </a:solidFill>
              </a:rPr>
              <a:t>Взаимодействие с родителями                               </a:t>
            </a:r>
            <a:r>
              <a:rPr lang="ru-RU" b="1" dirty="0" smtClean="0">
                <a:solidFill>
                  <a:srgbClr val="FFFF00"/>
                </a:solidFill>
              </a:rPr>
              <a:t>                                          </a:t>
            </a:r>
            <a:r>
              <a:rPr lang="ru-RU" dirty="0" smtClean="0"/>
              <a:t>родительский комитет,  совместный  досуг, </a:t>
            </a:r>
            <a:r>
              <a:rPr lang="ru-RU" dirty="0" smtClean="0">
                <a:solidFill>
                  <a:prstClr val="white"/>
                </a:solidFill>
              </a:rPr>
              <a:t>собрания</a:t>
            </a:r>
            <a:r>
              <a:rPr lang="ru-RU" dirty="0">
                <a:solidFill>
                  <a:prstClr val="white"/>
                </a:solidFill>
              </a:rPr>
              <a:t>, </a:t>
            </a:r>
            <a:r>
              <a:rPr lang="ru-RU" dirty="0" smtClean="0">
                <a:solidFill>
                  <a:prstClr val="white"/>
                </a:solidFill>
              </a:rPr>
              <a:t>родительские дни 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7" name="Picture 3" descr="C:\Users\user\Desktop\400a0769-411e-4e19-89f6-15c21d3732f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75" y="1188541"/>
            <a:ext cx="266711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" y="1481815"/>
            <a:ext cx="2740639" cy="198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895298"/>
            <a:ext cx="2880320" cy="1944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93096"/>
            <a:ext cx="2845726" cy="21970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046" y="4149080"/>
            <a:ext cx="2699792" cy="2310154"/>
          </a:xfrm>
          <a:prstGeom prst="rect">
            <a:avLst/>
          </a:prstGeom>
        </p:spPr>
      </p:pic>
      <p:pic>
        <p:nvPicPr>
          <p:cNvPr id="2050" name="Picture 2" descr="C:\Users\user\Desktop\фото\img-20210526-wa0000jpg-2021-05-31-070253hk3q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56992"/>
            <a:ext cx="2952329" cy="174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157192"/>
            <a:ext cx="2448272" cy="14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2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851920" y="476672"/>
            <a:ext cx="72008" cy="72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7504" y="-6557"/>
            <a:ext cx="903649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Внешкольные дела</a:t>
            </a:r>
          </a:p>
          <a:p>
            <a:pPr algn="ctr"/>
            <a:r>
              <a:rPr lang="ru-RU" dirty="0" smtClean="0"/>
              <a:t>Экскурсии походы слеты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643"/>
            <a:ext cx="9139964" cy="64073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373216"/>
            <a:ext cx="2520280" cy="1501744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3751" y="577260"/>
            <a:ext cx="9144000" cy="431171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Экскурсии   походы   </a:t>
            </a:r>
            <a:r>
              <a:rPr lang="ru-RU" dirty="0"/>
              <a:t>слеты</a:t>
            </a:r>
          </a:p>
        </p:txBody>
      </p:sp>
      <p:pic>
        <p:nvPicPr>
          <p:cNvPr id="4098" name="Picture 2" descr="C:\Users\user\Desktop\aef44fe3-c310-4b73-8b90-5df221469c7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21472"/>
            <a:ext cx="2610036" cy="135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8" t="45053" r="5484" b="14947"/>
          <a:stretch/>
        </p:blipFill>
        <p:spPr bwMode="auto">
          <a:xfrm>
            <a:off x="6012160" y="5373215"/>
            <a:ext cx="2907694" cy="148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0" name="Picture 2" descr="C:\Users\user\Desktop\4eaff7b0-01f4-4a17-9cac-838c3eb778b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24744"/>
            <a:ext cx="2808312" cy="1872208"/>
          </a:xfrm>
          <a:prstGeom prst="rect">
            <a:avLst/>
          </a:prstGeom>
          <a:noFill/>
        </p:spPr>
      </p:pic>
      <p:pic>
        <p:nvPicPr>
          <p:cNvPr id="83972" name="Picture 4" descr="C:\Users\user\Desktop\6907c536-0253-4801-9502-76d91e0c88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3212976"/>
            <a:ext cx="2808312" cy="2088232"/>
          </a:xfrm>
          <a:prstGeom prst="rect">
            <a:avLst/>
          </a:prstGeom>
          <a:noFill/>
        </p:spPr>
      </p:pic>
      <p:pic>
        <p:nvPicPr>
          <p:cNvPr id="83974" name="Picture 6" descr="C:\Users\user\Downloads\WhatsApp Image 2024-01-22 at 18.01.55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1268760"/>
            <a:ext cx="2724820" cy="1656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536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99592" y="260648"/>
            <a:ext cx="7560840" cy="64807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 smtClean="0"/>
          </a:p>
          <a:p>
            <a:pPr algn="ctr"/>
            <a:r>
              <a:rPr lang="ru-RU" sz="3600" dirty="0" smtClean="0"/>
              <a:t>Внеурочная  деятельность</a:t>
            </a:r>
          </a:p>
          <a:p>
            <a:pPr algn="ctr"/>
            <a:endParaRPr lang="ru-RU" sz="3600" dirty="0"/>
          </a:p>
        </p:txBody>
      </p:sp>
      <p:pic>
        <p:nvPicPr>
          <p:cNvPr id="4098" name="Picture 2" descr="C:\Users\user\Desktop\img-20221028-wa0086jpg-2022-11-02-162701ddcj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013176"/>
            <a:ext cx="2215348" cy="15841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100" name="Picture 4" descr="C:\Users\user\Desktop\img-20221027-wa0078jpg-2022-11-02-161624zpxt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039140"/>
            <a:ext cx="2808312" cy="16424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1484784"/>
            <a:ext cx="35223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C0000"/>
                </a:solidFill>
              </a:rPr>
              <a:t>Занятия по спортивно –оздоровительному направлению </a:t>
            </a:r>
            <a:endParaRPr lang="ru-RU" dirty="0">
              <a:solidFill>
                <a:srgbClr val="CC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64088" y="1663698"/>
            <a:ext cx="2664296" cy="556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Секция волейбола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51054"/>
            <a:ext cx="2229226" cy="13479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46" name="Picture 2" descr="C:\Users\user\Desktop\20acb95b-6c6c-4da7-9b7b-2bd697ceca8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84" b="41176"/>
          <a:stretch/>
        </p:blipFill>
        <p:spPr bwMode="auto">
          <a:xfrm>
            <a:off x="6084168" y="3039140"/>
            <a:ext cx="2520280" cy="16349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1922" name="Picture 2" descr="C:\Users\user\Desktop\b8a66393-e05a-4c66-9b51-18fec117c82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5013176"/>
            <a:ext cx="3384376" cy="16839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740" y="3031602"/>
            <a:ext cx="2282544" cy="16424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06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B0DACB-8719-4AFE-888A-86A8C0864D23}" type="datetime1">
              <a:rPr lang="ru-RU" smtClean="0"/>
              <a:pPr>
                <a:defRPr/>
              </a:pPr>
              <a:t>06.02.2024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Всероссийский форум классных руководителей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639852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Третий год проходит </a:t>
            </a:r>
            <a:r>
              <a:rPr lang="ru-RU" dirty="0">
                <a:solidFill>
                  <a:srgbClr val="002060"/>
                </a:solidFill>
              </a:rPr>
              <a:t>Всероссийский форум классных руководителей в Москве, по поручению Президента Российской </a:t>
            </a:r>
            <a:r>
              <a:rPr lang="ru-RU" dirty="0" smtClean="0">
                <a:solidFill>
                  <a:srgbClr val="002060"/>
                </a:solidFill>
              </a:rPr>
              <a:t>Федерации В</a:t>
            </a:r>
            <a:r>
              <a:rPr lang="ru-RU" dirty="0">
                <a:solidFill>
                  <a:srgbClr val="002060"/>
                </a:solidFill>
              </a:rPr>
              <a:t>. В. Путина.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от 2021года №Пр-794. 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Психолог ГСОШ №1 </a:t>
            </a:r>
            <a:r>
              <a:rPr lang="ru-RU" dirty="0" err="1" smtClean="0">
                <a:solidFill>
                  <a:srgbClr val="002060"/>
                </a:solidFill>
              </a:rPr>
              <a:t>Ламетова</a:t>
            </a:r>
            <a:r>
              <a:rPr lang="ru-RU" dirty="0" smtClean="0">
                <a:solidFill>
                  <a:srgbClr val="002060"/>
                </a:solidFill>
              </a:rPr>
              <a:t> Р.З</a:t>
            </a:r>
            <a:r>
              <a:rPr lang="ru-RU" dirty="0">
                <a:solidFill>
                  <a:srgbClr val="002060"/>
                </a:solidFill>
              </a:rPr>
              <a:t>. в составе делегации Дагестана стала  </a:t>
            </a:r>
            <a:r>
              <a:rPr lang="ru-RU" dirty="0" smtClean="0">
                <a:solidFill>
                  <a:srgbClr val="002060"/>
                </a:solidFill>
              </a:rPr>
              <a:t>очным участником ФКР 2022-2023 гг..</a:t>
            </a:r>
          </a:p>
          <a:p>
            <a:r>
              <a:rPr lang="ru-RU" dirty="0">
                <a:solidFill>
                  <a:srgbClr val="002060"/>
                </a:solidFill>
              </a:rPr>
              <a:t>Ключевыми </a:t>
            </a:r>
            <a:r>
              <a:rPr lang="ru-RU" dirty="0" smtClean="0">
                <a:solidFill>
                  <a:srgbClr val="002060"/>
                </a:solidFill>
              </a:rPr>
              <a:t>темами </a:t>
            </a:r>
            <a:r>
              <a:rPr lang="ru-RU" dirty="0">
                <a:solidFill>
                  <a:srgbClr val="002060"/>
                </a:solidFill>
              </a:rPr>
              <a:t>Всероссийского форума классных руководителей стали : организация воспитательной работы при реализации образовательных программ; классное руководство – ядро системы </a:t>
            </a:r>
            <a:r>
              <a:rPr lang="ru-RU" dirty="0" smtClean="0">
                <a:solidFill>
                  <a:srgbClr val="002060"/>
                </a:solidFill>
              </a:rPr>
              <a:t>воспитания: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5364" name="Picture 4" descr="E:\Раиса 2\телев\форум\dfbed6b1-dbcb-4000-ae78-7fd59d58209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r="4118"/>
          <a:stretch/>
        </p:blipFill>
        <p:spPr bwMode="auto">
          <a:xfrm>
            <a:off x="107504" y="2948176"/>
            <a:ext cx="2448272" cy="15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E:\Раиса 2\телев\форум\20910a19-e4c2-4c41-99d7-6846969b60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21454"/>
            <a:ext cx="2953576" cy="155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E:\Раиса 2\телев\форум\99efdd01-e520-4e70-94ed-e0d791cd7eb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90220"/>
            <a:ext cx="2563369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23929" y="5157192"/>
            <a:ext cx="26642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1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52536" y="4532353"/>
            <a:ext cx="921702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Выездная сессия ФКР Северо-Кавказского округа на Машуке 2023г.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369" name="Picture 9" descr="C:\Users\user\Desktop\44c31d2b-213c-4836-a866-e59987da28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17" y="5095918"/>
            <a:ext cx="2448272" cy="178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00375"/>
            <a:ext cx="1296144" cy="174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5075466"/>
            <a:ext cx="2232249" cy="175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80"/>
          <a:stretch/>
        </p:blipFill>
        <p:spPr bwMode="auto">
          <a:xfrm>
            <a:off x="7308304" y="5075466"/>
            <a:ext cx="1175313" cy="178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68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116632"/>
            <a:ext cx="529677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Реализация целевой 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программы наставничества 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1124744"/>
            <a:ext cx="4248472" cy="1440160"/>
          </a:xfrm>
          <a:prstGeom prst="roundRect">
            <a:avLst/>
          </a:prstGeom>
          <a:solidFill>
            <a:srgbClr val="00B0F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Обеспечить  наиболее лёгкую адаптацию молодых специалистов в коллективе.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76056" y="1124744"/>
            <a:ext cx="3528392" cy="136815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Способствовать планированию  карьеры  молодых специалистов.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528" y="2780928"/>
            <a:ext cx="4248472" cy="216024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  <a:ea typeface="DejaVu Sans" charset="-52"/>
                <a:cs typeface="Times New Roman" pitchFamily="18" charset="0"/>
              </a:rPr>
              <a:t>Дифференцированно и целенаправленно планировать методическую работу на основе выявленных потенциальных возможностей начинающего учителя.</a:t>
            </a:r>
            <a:endParaRPr lang="ru-RU" b="1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92080" y="2708920"/>
            <a:ext cx="3528392" cy="216024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Обеспечить информационное пространство для самостоятельного овладения профессиональными знаниями и навыками.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6" y="5085184"/>
            <a:ext cx="4320480" cy="165618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Повышать профессиональный уровень педагогов с учетом их потребностей, затруднений, достижений.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64088" y="4941168"/>
            <a:ext cx="3600400" cy="165618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Приобщать молодых специалистов к корпоративной культуре образовательной организации.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63" name="Picture 11" descr="https://sun9-66.userapi.com/impg/3MtT6hSwImAT4EiZNbYd1ut2f67RsDd39PQopQ/N4GF5PG01Bc.jpg?size=1024x768&amp;quality=95&amp;sign=33182f4b16527e7989dda7b2737c832d&amp;c_uniq_tag=myTTvSKnm22DGp0AcR8DRLT-A8g8Z1SjzGZXEK4zefg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2232248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7975" y="476672"/>
            <a:ext cx="80084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ctr"/>
            <a:r>
              <a:rPr lang="ru-RU" sz="1600" b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НАСТАВНИЧЕСТВО КАК ПРОЦЕСС ЦЕЛЕНАПРАВЛЕННОГО ФОРМИРОВАНИЯ ЛИЧНОСТИ МОЛОДОГО ПЕДАГОГА</a:t>
            </a:r>
            <a:endParaRPr lang="ru-RU" sz="1600" b="1" dirty="0" smtClean="0">
              <a:solidFill>
                <a:srgbClr val="002060"/>
              </a:solidFill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100354" name="Picture 2" descr="C:\Users\user\Desktop\a1462868-abb1-4233-847d-cbaf2346f631.jpg"/>
          <p:cNvPicPr>
            <a:picLocks noChangeAspect="1" noChangeArrowheads="1"/>
          </p:cNvPicPr>
          <p:nvPr/>
        </p:nvPicPr>
        <p:blipFill>
          <a:blip r:embed="rId3" cstate="print"/>
          <a:srcRect l="25848" b="50536"/>
          <a:stretch>
            <a:fillRect/>
          </a:stretch>
        </p:blipFill>
        <p:spPr bwMode="auto">
          <a:xfrm>
            <a:off x="251520" y="3933056"/>
            <a:ext cx="2592287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0355" name="Picture 3" descr="C:\Users\user\Desktop\bb280823-25e0-48fb-b3d9-beeef34bc0b0.jpg"/>
          <p:cNvPicPr>
            <a:picLocks noChangeAspect="1" noChangeArrowheads="1"/>
          </p:cNvPicPr>
          <p:nvPr/>
        </p:nvPicPr>
        <p:blipFill>
          <a:blip r:embed="rId4" cstate="print"/>
          <a:srcRect t="8104" r="49661" b="13147"/>
          <a:stretch>
            <a:fillRect/>
          </a:stretch>
        </p:blipFill>
        <p:spPr bwMode="auto">
          <a:xfrm>
            <a:off x="3491880" y="3789040"/>
            <a:ext cx="2304256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789040"/>
            <a:ext cx="2430236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0357" name="AutoShape 5" descr="data:image/jpeg;base64,/9j/4AAQSkZJRgABAQAASABIAAD/4QBYRXhpZgAATU0AKgAAAAgAAgESAAMAAAABAAEAAIdpAAQAAAABAAAAJgAAAAAAA6ABAAMAAAABAAEAAKACAAQAAAABAAACXKADAAQAAAABAAABxQAAAAD/wAARCAHFAl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sAQwAGBgYGBgYKBgYKDgoKCg4SDg4ODhIXEhISEhIXHBcXFxcXFxwcHBwcHBwcIiIiIiIiJycnJycsLCwsLCwsLCws/9sAQwEHBwcLCgsTCgoTLh8aHy4uLi4uLi4uLi4uLi4uLi4uLi4uLi4uLi4uLi4uLi4uLi4uLi4uLi4uLi4uLi4uLi4u/90ABAAm/9oADAMBAAIRAxEAPwDz+V83C7uo/wAau6uA0asOeCKqMoMufVhU+oAGIDj/ACa+aqRs9D6eL0LDqq6eJO5XFUtJzsm/H+Qq/Kdulr/u1kaXKsazJ6//AFqILQb3G7gL0sOi7f50t2we9VxyNwA/OoLcE3bB+ckfqaluAFvY4/Rhx+NWDI9cG2WHP97+tR3aKVLgndg5z/8AWp/iM4lh9mFWLmNRC59jXRR+BHNVWrMIxzmIYQ455ArQUDyF/wB2q8N9H5O1c5Xjt/jUkb7kJ+pFbWME9BF/48tv1/nV+wu4oIDDIMFud3aqNjfwpCYZDkqT1FSgpPlk6A46UktbibuRyO5uHLYzuU8fT2rTEayrtbkBM81jQyJHegTEAEc5rrNMWK+uCqYaOMYY/XoPfNNQbloJ1FGN2P0bSB5huGGyM4wB1P19q7i2t0jACqFA4AAxUUKhRj0rWtk8xlUV6dOKgjyKk3N3Y4RHoBQYD3rrhpiRW6yv1btWTcRgdK6I6o4qsrMxBDmqV7pNrfR+Xcxhx29QfY1uIpJqYx5FTNFU5a3Rzui+D/CN04s78XEUzcKRNhH9B93hvr17V1a/Cfwv8uyS5UIMAb1P/stZk9sGHIrsPD2syzp9hu2zMo+Vj/EB6+4rmlTi9TujWkla5z5+DehMQY7y5XBzzsP/ALKKZ/wpfS2bf/aFwDnONq9vwr1eCXI57Voo2V4rN0kaKtLoePp8IbCOXzUv5RjtsHNNf4SQl3kj1FgX9Ygcdv71exmkNL2URqtPueJj4STQ52amG3KR80R79P4qzP8AhVGthiiXlsyt6hlI/IGve2ojxvFL2MepSrzPDB8J9WXCtfwhR/CFYirdx8ONSMHlxXsavgc4PGK9mlbDEVRnmSKNpZDhUBJ+g5NJ0IdTSOIm9EfM2u+GbvRtRjjvrqK5fZnbHu+UZGM5AohTnAqa/vZdS1Ca/m5aVyeey9FH4CnwDFccmr6H3uAwnsaST3ZoW1o0xAFXZLMIuK2NDWISfvMdO9JehCx29K2itLluq+f2ZyM0eDVCRa2blQGxWbIBjNTI3iZ7DFV2VHxvGdpyMHB+m7kgHvirUhqmT2NZXs7ojE4eNaDhM3F0nX2sDcjSdiXIwgCBwifUgnnrk9etRLBqmjanbyW9o0jRgSBVjbaGJzztA5/lXqXw61l7iwk0ydiXtSNhz/yzPb8On0r1W2kLock8V2xV1c/OsRSdGo4PoeXQS6lPaQm2jkjd4g8okjb5S5yVViM5H8q43WtYEFwbW6tb/ZFKCxjb5WIPzZyMFcfy4r6GY85zUeT0ycUciMWzkhFpktoZPszGBVBbCZ6c8AHd27VxknxE0KS9gFtHMyA+XklVByeoUnOMHqcH2r2CIKXwQOlRmxst2TBFn12L/hRyE3OalAurcESMGi+c7CMkDnuDwRXn2neKtH1K/tbSyjYSyMRg4ClQCQBgnB/Cva2hiI+4v5Cs6PStJjuFmjs4FdejLEgI+hAzS5ATPPNal+xRldS3JbRhniuAMsGJztZeB83HOeCPeue0vXbXVLuZdN3rIqCRt4GOowOCfWvbriztJ4zFNEjo3VWUMD9QapRaTpVvIZbe0gicjaWSNVOPTIApcoNnmU+uaHd6XJLesUjJEW4AlhI2cYHXseaxdCWxuoDMs+8QYBUH95ubOxV/AcntXq1x4V8OXaiK4sY2TOcDK8/gRXOXekaJo8zW2jWyQM4HmFS3OOnUn1Nc+KxCoU3ORcIc7sMkvri7iMJGyMnBXhsgH5ck85x1AOKjRMdKeiY4FaNtbNI+BXxNfFSryu2d6pqKKQiOM04xmuleyCJj0rOlgAqEu5kYxWoz0q88eKrMuKwnozSKOcudD0ySSW7eM7ljbYqnAD4yDgdf5VwHnQeUzSHywyscnqCQDx75r1pgQa8p8Zaf9nYywgeXJ8wA4w2ea+myTM226dR+hjiaHMroqaPPdWv+n2WN8bAqcjg+4649f/r10uqX1tesuqSYS5lADr0G8cFgPfFcDoZnS+aKDJ3RuDj+7tJP5VNrUyy3YeJNiqqqFznGFAPX3zX07qacxxRo+9ynUQ28j2UrQR5JPHoRjkD6das6apmtJY5OPIIfY2FIU8NjOCeT2NZvhmdXtJgxwwk/mP8A61Zd47vcs5PJA5/Suf6y72sdSwietzSu7mFb+eIxLtLMFGSdvYc55/GnadCs18lrPH5u9NoBOMAD8O35Vi3s0BhjkjRlmA+ds/K2OhA7e/v7VUaacxidCdwYn3J9c1tKdkr9TGFByb8h86263ksNohCIxCBs5wPXPfNbukOGkiI4DMf5GuchEj3Msr/wRl2J9eCf51r6YGiuLeN+qytwOmOf8awxivA6cu0m0eoXPOkoo7St/Q1NpGPn/wCusg/NUNRTf8gv3WUj81U07RSPNdT/AM9j+sSGvBn8R7qehXjO15R24qDxIQVlPpEx/TNWQB5swqDxCpMMhxkeS3/oBNZmjZ08o3W5cHoW/VQa5UNmy1H2Ckf9+lNdIpY6eCPQZ/FAa5NWfydRQjgxxsPxjx/SnD4jL7JZt8+UB6VBf/6sVbiZdikdwP5VWvj+6roPKluVdXjLaDdAcZiJ/LmvESMnNe7XC+bpU8Z/ihbH/fJrxEIcV1YfqZyP/9DzsSE3KqOgNXdRwVQDjJxWdGMXqg/3h/jV2/bdMiY6N/OvmpvU+nitC5ccaWuP7ua57TUJuZm7EcfyrfvBt02Mf7HNUNHtv3ctwD6qR+Oc06btFlS3RBa5/tEKehZaimI/tZF7/KT+eat23/IQ5/vLVW7XGrQuP72D+dVF66ilsQeI2P2mNcccHNaU2WhK99pNZXiE5nT/AHga05HzCx/2D/KumkvdRzTeruch9iupMukTMpJwQK1VV44ImxtIUZq5Y68bWAQeXkr655/IVWuL4zozhQgbsK3Vzmukit5QkiLKMtznAq5b5iiCuMAnnNQWGoGzaRHXIbkVMLhJ97bSOmM0WdxxasVJ9jTlxznFej6BbrDYowGDJ8xrzVp1huEfHB4/OvW7PCwog7ACuiirO5x4h6WNVOmK2LEhXVjWNGa0bdsNwa6Wzjsd7dXIeNAOm3isxIxJkVAzv5KZ7in2hYsRVRqWRjOld3JZLVUwy96haMVqbcjFVZFIBpOd9wVKxlydOapeY1vOlzCcOhyDVqc4bBqjJWbmbKJ6nZ3Mc9uJ0IG73rVt5wBgkY+teUwzZgWM9h/Kp45PmAFZzq2NFC567uz0xS8ntXmEbnPWp/NkA4Y/mayeI8jVUvM9GIOOlNjz5oGK86Mso6O35mpbWec3SDzG5z/EaPrHkP2LO6uM7yRXMeJJ/I0ibtvG386w7qeXzWIdhz2J/wAa5/WrycWRV3YgnpmplXujtwOHvWimecjg1ownoazS2XzVqJ8GuK5+ix2OmtJSCoFX7xtvSudtrjY4J9a6Ftt3ylbxnoc1SNpJswZ23GqLqcVrXEDK23GDWXLuTINRKR0RSeqM6VTzVFgc1flcYqgTlqzbBnX+Bro2+uhQcLKpVv5j9RXv9jKfmBr5r0Kb7LfJNnBUjFes2XiC7UuCFJxxwa6aFZKNmfE55Q/fcy6npBbNGa4keILs9Uj/ACP+NWE8QXPQxp+v+Na+3ieH7GR2EX+sqVjzXJxeIJS4BjXn0Jpz+IJgSPKX8zR7eIvZSOoLcVDn5wRWXaalLcIZZIwiDoc+nJ6+leaaj8WbK11FreztTcwRnb5ok27iOpUbT8voT1rpo0pVfgMKtSNP42ewue1Qk8V5dY/E4ajMyR6cyRoNzyNKNqL6n5ep7Dqac3xMtNx22blc9fMXkeuMVlWfs5cstzowuHqYhc1JXR6VJKI1LntXBzEyXEkj8lmJNFh4xg1svbRW7xbVzuYgjrjAx3pZGXcTXyGfYjmagj0KGHlTvz7j4xW9p7KjAmucEgHNXoLjBAzXz0JWdzaULqx2EhVl4rFm6mrsD7ock1RmBzW8qtzlhDWxnOKqyLV5xjiqkmMGueUrnRGBnS8VyHii3+1aVNjqgDD8OtddOeDWDfqJLeaNujIw/SrwtVwrRkinHSx4eLh4BvixuJxz0wamlllkY+b1OD+VUIoorhxFcErGepHXipo7JbQbk3Yk5+Y5zt4OPav0dfBc85pKdi7ZahPYy4iYYbqCM1dSVpGYnjI/r/8AXrn7qHzVUZIweo/Kr9jG1vGI3OSpYEnuOorKWux0QdnYW5uGN19mPQDK+vPWmW95+4MMg+939PWpJrFdRuCI9wl8ssqxjJbB5AHJLHPGKpxIq7o+uFC89eK0d2lcim0pNI3rTy5I8RsGknSQOPQJgr9MgfjV7SCJJUOM7ScfyrC0yZoLpDET5gyBj3BHH4Gui0uOOCfZE25Rjn6kE08X/D0IwX8Zo9Lk/wCQW/tKv/oC03RG/wBKcD/nqv6wj/CnAf8AEsnB7Oh/8cFQ6Kf9Mcf9NIj+cZH9K8GW57i+EIy5nl3DBK8j0NS65zBtX+KI5/FSKZ929k9wf51LqgDW8QHdQPyGKyRqaGnv5mlR+8cZ/NBXLk7ZLpT3t0P5Bh/St/RWD6NAR/zyiP8A44BWHgm9mTP3rYfoziqj8Rn0LFuAYU5/hH8qivQPK57U6zJNrGcfwL/Km3q5irpPIluSxANabPVCPzGK8O2gcV7pZqDCoPpivD5EIkYHsSK6KD3Imf/R88gw1/8AT/Cn3w26ii9sg/pRZgG+x9aW/wAf2jEx7gV8y9z6hbF69IGmof8AY/pUWhk/YJz9afqR22SD/Zx+lQ6GT9gm/H+ZoS90bepTtm3Xjeu5f0pbld2ooQP4h/PNR2ZH21seo/ka244U83zMfMe9b06bbMalRRRRudKjvJhJO2EHYdT+NaUdtDGuEUfjz/OpyCWArTtrCe45jXI716VOCSseZUqNu5khBjpULxxsCGUH6it+axaIYNZUsR5xW3IcvtexizaVaTqQU2k914P+FZUulSWikxfvFA7da6fGBk0oOaTgi41GecOcEbv1r2CxffBHJ6qK4rVdLWbNxCMOOSP73/1639BuxNZR5/h+U57EU4KxFWV0dSrVdhYq1ZqtVkSgVTM0d1YSQ3SrDJwQOK2l0mWL96RhT3rzu2vvKcMDyK6uDXZZVWIuSPTNZuMt0U2ram81s8fXkGqE67c1etrzDAv8wFRXzLKS6jFNX6kXRyd23z8VQkbpmrd2cSE1nPyaSLRZt3PmKAfatNThqx4flYE+taKPlqwq7miNeP1q0OlU4jkVbU8VgzVC4ohOLuMe9KOaSPi7j+opGhDdj962PWua1tSbEn+6Qa6e7/1rfWse9j823eIdxx9aUnodmDnyVIyZ5YSQ1SiTApk6GORlPY1UL1kfeRloaaXBHWtmy1MwYYGuQEhqZZsCrKaUtGdVc6q1w/mHqaqS3cTRnI+Y1z3nk05pflqbmigkrIfK9Vg9Rs5NEasx5oZhI1rAlrhD716FYy5lP0rg7GMRyAnqB/OuusJMOCfSqprQ+TzmSdVJHSo2etWFJqhHIDVoN2okjxi2jEOp961Leza6nIP3B19/Ye9ULW3kuZFjT8T6D1rlfiB4w+xBvDmjNhwNtxMD0z1Qe5/i9Og56deDwsq0rI5MViVSjdmf4+8aJOr6Bo7AwjieVejY/gBHb1Pfp0ry6x06XUZCEIjijG6WVvuovv6k9gOSal03TXv2JJEUEfMsjDhR6Ad2PYd63rmZDGtpap5VtHyqk5Zj/ec92P5DtXtYrFQwkPZUtzkyvKquPqe0qaRJLm4hWFbKyUx2yHIB+87d2c9yfyA4FXNI0W41R9/KQKfmf1x1A9T+grQ0Xw+9+i3d2CkB6DoX+noPfv2r0BI44o1iiUKqjAA4AH0r5arUbd2fY1sTDDw9jR6FWC2gs0SG2GxEGP8A65NTO9OODxVeTIFfKZn/ABDjg7q7F34qzE5rOJ70+N8V5lxs621ujtC1deRCK5iGXABrQE25cZrGdSzsRyJ6lxijjA4rHncAkA02SXBIzVKSQkVHtLl2sMlfINYd/MI7aVj2jY/pWnI3FcZ4svhZ6WwU/PKQij9T+grswMHUrRijKpKyPJFK+WTIcYQn8QPanQ6jauqIGLSAYwck49B+NRQ3BjIIA4Kt09DmmGadr1mj2m3JYoAOU3nJXOM9a/SlDSzPNlOzuX72do7fzxwEYHmrdpdO2HUAA4PIPNVcnygJVBz2PIqNppGOB19q1pYfm1Z5uNzVU5WgaT3SJKksfyOnKlSRg1WM/wAzOvVzlj6nrk/jUKROwyKeIH/irujh4pWPnqma1XK/MSJcpC3m7ct69/zrX03V7WKfLKVyc1z7R9qiK4rOrhoyVmb4fN6sJcyZ7zY39te6ZcmGRS2Yztz83TB464qXSDi9cD+9B/JxXh1rdTWzB0cjHQjrXqnhTWFvbrZJtWXCfLn7wUtlv/HhXz2LwUqb5lsfZZbm0MQuWWjOjm4vmB9/51PeAPawv7L/ADxVZ383U5RsZdrMuSOD3yPaluHmMUAKjytmN2ed4PAx6Y7+tea9z3rljQ2K6PDgciGP9Fx/SseJj/azKe8B/wDQzW3oAH9mRf8AXID8iR/Ssgx51xsdonH5uv8AjTi/eMxbJv8ARYx/s4/LikvW/dA+tOssG3Q+39aS7x5VdR5MtyaxBMSf5714tdKFupl9JGH6mvabA/ukzXkOprt1G5GOkr/+hGtqW7M5H//S8/tD/wATTI6Hd/Klv/mvUPsP60mmjN8T6A0t4M3sfrgf1r5h73PqFsT6of8AQk3f3BxTdGyNNmP1/maNX4tU/wBwUzSWP9lzexNaL4LCb94Zp0JG+dv4jhfw61tRj5x7VWhQIioOwq1F9/8ACvQgrI86o+Zl2JQxwa9EtfKtdMWNQNz8k9689g/1grq5bweSqjsBXTDc46l0ileyA5rClOecVdmlLEiprW0WYb5DgVvOaRzwptnPlSTjHWpBDtTkc1utawo+7tnpUV+0HBhGPUVg59jdU2tzAK9qS1jWCcgcCQ5/H/69LKwU8HrTWO9OOD2pqQpRNtXOM0plOayba685M/xd/wCVWhJnmtk7mDTWhorKBWpZXAEq59a5sua1LNxuBzVWIZ6NbT7ulachBhJrj9NnlMhDdB0roHl/d4zUyEmYl0A0hqrszVyfls1B0rOxomQHipoTkioDycVagTvXJUkmzqhHQ1on4q6rZrOTrV1D2rNllhDmpEGLmP8A3qbGOakX/j4j/wB6pLILoEyv9TWbICBWzcL+9b61QljqJM3geea5p+yb7RGPlfk/WuTkjYV63cwLKjRyjIIrib/TGgG4cr61CfQ+ry/Gc0VCZyZyKbuIq/LAR9aolT0qrHrpjSwFOLFqbt5qeOM9KEjRz0GKharkaqOvanxxADHpWvZaZLdp5g+Qfw5HX3/wqnFs4sTXjTjzMhtlOfet+1O1wKWPRruJeAr/AEP+NP8AIlgcCZGQ+4xWlmtD43Ezc5OTNVJMYrXtFM8gjjGWNY8FvNPyg+UdWPCj8awNd8YwaVC+l6HKJLh+JLheQg7hT/e9+g+vTfD4WdaVkjzMRiI0ldm34u8YRaHbtouiSZuzxNMv/LP2U/3v5fWvLbawfUJPNlYxQIAZJDz17KO7HsPz4q74a8Lah4knxGCsA+9If5DPU/yr6Bs/A2jQRQxzp5gjXCoT8q+vHcnuT16dK9etiI4aPsaGsjyMPR+sVPaYj4TwmSdGjSC3URwR/cQHOT3ZvVj69u1dfo3hneBd6mhC8FYz1+p/w/OvURpvhuGXyxaxqwPBAHBrRudFgZd0DFSfXkf4182+abbTufWVcyjGmqVGPKjlyAEAHYVXNaM1rNb/ACyDHoex+lUGXnNcsziiVXO3mhyGTiiQDGDVTftyDXi5jR51zI6ackhjHmkBpjOGORSZzXz09DVs0Yn+WrKyle9Z0TfLU+TjNctSLepURXkyc1Wd6e2arscZzUxgEmRySADmvGvHk+ovqZjERFvbIvPbMozn+n4V7fa2ZlYSzfcHIHqff2H615V8Sf8ARdZgnxuE8OGB6HaSP619xkGXum/a1FqeXiq2vLE8zLMjlWNauh200qGe4AWNDhfU96w2zNcLEnVyFH48V1zBbWJbeL7qjH1r6paHkY2u4xsivdMZpiegHAFSWtuMgEZJqFR83NdBYCMMm71rrpM+VxbbuzfsfDsslqbgodp74rLu7DyWKkdK910eWzm0gW0ZGdvI968+8R2JgdsjpXVTnd2Z49dOKUkzzCWHFZ8iYrduAAazGTd0om0jejNsziMVbsryazmS5tztkgYOpPqOx9qGgbrVQqUfnvXFWSkrHs4SpKEk0e62epxal5OoR4HnKSV9G7j8DV24kf7LCF4ySPyNeUeFLxvtIsn5jDFvoSPb6V6YZJDaGQ9mb+fFfKYil7ObR+oYKuq1JTNbQebIL2VWH/j7Vmj/AJDJ9TG4/wDHkNXdBZvsjHuFk/SRqqqR/bKN/eSQfoprBfEblayB+zrj1b/0I0t2uYsUlplYin913H/jxp14cRcV2rZHkVN2S2I/cKPSvLdXjYapcj/pq3869SsR+4U/WvNtcT/ib3X/AF0NOLsZtH//0+A0s7rxsdwaLv8A4/VJ/u0mk/8AIQbH900XfN8vPRea+Ye59StiXWjiFR22gfpUOlf8gyQHuRUuuf6pR7CoNNO3SXPpWsfhIe5rqQOlWYgN1Z8ThlDDoauxYLDPau9M4Gi/HkMCK6aPTbieMyoMqMZx2rlfMCnniux8Pa4LGUJLyh4I9abk1sYtLqZb2EqtnFWEygCsMYrtdY1PR5YlltF2v3rnbe4s7+ZY5isQ7tSc29xxSTMOZuTWLdHI962tWWK2umigcOo6EVztxJn61qk7XIclexVYFvwpVBFNV+asKN7gHvQmS0ctqV1LYv5tv1U8jsQeoNbenalFex8Daw6qetczrsgW4KDnjP61mx3cURDAMGHQirjPlInTUtT09SDWnaj5wfeuGTWJbNQbpPNUDORw3+BrotM17SryWKGOXY8rqqq4wSzHAHp+tdEaiktDnnTlHc9HtyAuQKuGUEc1NHpd4nymJuOOlWU0i7cgsuBRdGdn2MpznmqMkhY4ToO9YnjDXLnQLxNNijDSFBIWbOADkYAH0rhj4v1v+F4x9EB/xrCpJvSJ1UqDerPWoISVBaryqOleUW/jHxK6DZAkv0ib+hrXg8X+IwR52jtIPVUkX+YNcfs2dTielqMVNnGK4iDxdO3/AB8aPex/7qb/AOYFbUPiLT5ADLFdQf8AXW3kAH4gEU+RkNnVwc4BqbB+0p9RWdZX1nOQYZVb9D+Rwa0w8RuUAdScj+If41JSEuP9a31quVLkIoJJ7CtmCwe8lYqwCAnLAg/lit2CyjthiNee5PU1SouQKqo7HKR6LLNzcHywew5apH0SzSMxiMHIwS3JrqXVvQ/lVN1b+6fyp+ySOilXle9zxnUNA2M32f8A75NcvPYSRuRIjL9R/UcV7XfwqrliMZrCupbCFSbmWOMerMq/zNZOPY96hmcor3tTyU26jgVZhsriT/VxsfwwP1rp7rxJ4YtS2b2Nj6Jl/wD0EGsCf4g6JFkW0c0xP+yFH5k5/StI0Jy2RpUzmKRq22hkYecgn0HQf411VvAqKMDp3rxy8+ImpSqUsreOAdmYl2/oP0NcxPqmualxcXE0wPbJC/kMDFdcMI/tOx4uJzF1fhVz3+88SaJpeReXaBh/Ap3N+S5P6Vx2ofEq1GYtOtTJn+KU7V/75Gf1NeXQaVdyc4AWta10VJJFAD3Lf3YlP9BXQvY093c82dLE1dlYfqGva3rcginldlP3YYxtX/vlev45q9ovh83d7Fb3P3nbAhU/Mf8AeI4UDnpz24rr9M8F63cJjy0sYj13feI/3RlvzwK9B0LwjZ6JcxTiR55jn5jhVAx2A/xNOtjpuPLSVkZLL6MPeqy5mdZBHBomnpZWahWx2HStzT5PMs0OckZBJ9c1zF2JDdt5gwD936AVftLryI1K8g9RXzixbhXfPsaypJw03NGTS45J/O3YyckVqMFEJB+6q/oBWXNdwzW5MblXHQdOff8A+tVI6hL5AtpMlm6n2raWIo0ubk6mapzmlcnsrlbiIWtyM5GAe49K5jU0msbgwHp1U+orYVeMj9Kg8VN9n0j+0Z1yYFywHpXnQc61O3VDxMbJ8hyckkrdGNZ8zSPG4ZsAck9P1rg73x3KjkW9qgAP8ZJP6YFWdO8SXOs2s6vbiLACl1bg56gAj0963WS4ltKSsjxXXlFXbLB8VWdnN5F4+8ZxuQE4/wB7/wCt+VdRZ3treoJbSRZU9VP+T+deN6vAvmbgOvasWK11FJPMs0lVv7y5U/nxRjOHaVvdlZnsYLFVZK3Lc+k4hVtVrzv4eTatczXcOqu8gREMfmHOOTnH6V6qqDrivnZ5O4S5XK56vtGt1Yz/ACyTwKlFuqnc2CatsOKaw+UGvQwuXU4O71OSrWb0QwnAryL4rWnnQWFyHVCrSINwwGLAHAPY8d+K9cIPSvOPijbCXwwJWGRDcRt+eV/mwr6TD6M86T1PFdHt2N+hkx+6VmP1HH9a2ZXy5rL8P7fOkVe0Z/mKuzZEm4V2Jank41+8OVvmq5HcYcDpWWWxzSpICa6qaaPFrxuj1jwvqErXCQ7uMgV3Hiu3YwKx5z3rxTSb57aVZEPINer2GsR6k6peNweCW7U5pp8yPHuovkkea3du4bOOtUggXPHNeg6vb6bDchYX8yM9TXL6jawqDNb8R9s96zdS+h30opGE+3FZUwBfjtVmWcZxmqPmbnqGdtOaZ0fhWPZq2P8AYr1TyyNPbHqx/WvOfCMRa6ebsAF/P/8AVXpJbNiwP95x+ma+dx8v3h+h5OmqCJ9A/wCPZlHcy/8AoZqNwE1a29/MH5qKn0EAJIq9Nz4/MH+tQznbq1p7sw/ND/hXDfU9Qr2//LUHtLIP/HjS3RHl0RAefcgdpn/pS3K5j+ldq2PIq/ExbInyVHTrXnfiFT/bFx/vD+Qr0WyA8pQPeuC8RqBrE/vtP/jopok//9TgdIH+mM3+yf1qK6bF8Af7p/lT9LO2eRvb/Gq1wQ98eegNfNNan1K2L2tjEKn2FQWAP9jNU2tH5EH0qOxUf2IT6mqi/cJ63ILCYsjIf4GK/h2rVjkGcE1z2nKTKQD61qBsMCK7Iyvocc421NV5MgH0pFuih4qoHX7p701oyPmQ5FbxOWehsPeuUxmoormQHg1keYw4NWoT3raKOdtmoZWkPPNVLjJcD0p6vtGTVfzN7k03sTHe4DjipkfarSHgAVGV7k4FULu6CRnHCjgfU8VmzZdjltVlMl2/Hygbc1nLDNK5MSM49hW3eoFgZ8c9TSW2rW0Mex4ufqKzcnbQ19nZ2ZNermM+uzNUvDtjdy+ItKIjJU3cB/DeOa0Loh43fs0eR+Wa3fBmsCXXNLssH5riMfkwpQk1sXVhFvU+r/vMSadsFIvXNSVrc5LHAeI/C+m6jqqanexmU+Usaqx+QbST0HrmmRWFpapstYUiX0VQv8q7iX7PcM9mzAyBQ5X+IBiQDj6iububZ7dtjcjsfWuWspXuzenO6sVEUhAAaUKfWnL0zTwGrBGjGAGpcNjgmlC1IBW0TJjUznk1uWuh2188VxexIyA5UMoJP5iodNsDI4nmHyDoPX3rr4z8y1006f2mYzn0MC58H+Gp3Z3sY1Y90yh/8dIrHm8AaExJge5g/wCuc7j+ZNd4/wB41EenFdPM+hnE8wn+HURz9n1a/jz6yFv6isW4+GmoNxHrdwR/t7v6NXsrCqM1zbRf62VF+prOVVrqdUJeR4LffCq/YZOpKx/2gw/xrEb4U3+fnuIj9dx/pX0BcXqPxBDLN7qmB+bYrNmXU5lzFFHAPWQ72/75XA/WsHXn0Z203C3vRR4l/wAKsus/Ncx5/wCBVHL8OrW0OLy/gjJ7FWLH6DOT+Ar159Llm4vLqaQf3Yz5SfknP61Jb6dZ2f8Ax6wpGT1IHzH6sef1qXVm92bqpGK0ivuPIoPAkbkfZ2lcf3zEIU/NyWP4LXUWHgTTYMNdu0p9Bwv+NeghCTzShOaSTe4p4uTVloYsHh3RYcFbVCR/fG7/ANCyK24okjAWNQoHZRgfpUwSpAtdEIo86pUb3ZJEuea8y+Jui6jewRalbBVt7OJzIwbD5OMcEjI+nINepRj0qDUtNtNXsZdOvUDxSrgg9j2I9weRXRB2dzinroY/gd57zwhp8mot5sjoTubqV3EKSfpjnvW++muIgYXB2n+Lj9a8y8I6pc6LcvoGocTWX7org/vIc/K6/hjNemOtzcRCaFxLE3K44/TvXmY+Mal246iw1V35b7FUAsPmxk+n9Knt7aaRQUUnqM9vzpgilClyCDngEHJ/Ctyxd0TyijEbiQ2OOeea8fDYTnnaZ3VKtl7pLZ2iREsx3H1/+tXkHi3z0164E7kJhSgyehA4/nXq2o6gljAwBHmuDsH8yfYV4hqt59pui6klQNo9SB379a9DEclNKnTOzIk6tdpq6seZ3OiahISY0GO2SK6jT7Y2dnHaDC7R823ux65P1qzPcQWyb7iRUX/a7/SsKTxHZo+IUeT3+6P15/StamY16qstD2YZNgcPLmqa+pqvCo+6AP5/nVQrsbmt7wfHH4ja7e7QxrAUChG67sk5/Kuvm8MaZ2Rs/wC8a86UXf3jslmmHh7sUYXgZgNWmj/vRH9GBr1IxKK4zRdItbHVVmh3AlSME5BB/Cu7ZTV06dz5vMcRGrV54FExDFNEe6PNXCvFMiGUZfQ10wp2PKlIpiOuQ8e20c/g/UBIOFRZMj/YdTn8K73yxWH4ktPtWgajbgZ32swA9whIrqprU55bnyd4clEd6Ax4fKf99dP1AroLmPDkVxsbFUDx8MoDDHb/ACa7WO4TULdbiPhujj0bv+HpXdDc83HQatIzJFGMCqgyK0ZYzkmqJGOtdSPFnuaVpLtNddY3WcAmuDiYqa1Ybsx96o8rF4bn2Oo1OXYNyt1rl57yZhtZyQKju9QaQYJzWO82Tms2XhMNKEbMuSS5qBG3NiqxkJrofD2mfb70eYcRqCx99vJH6isKs1CLbPZwWElUmoRPQ9AsWs7OB3GHlPmfgQQP0rp2bFg5/uyH9Rj+tR3Z/exFeny/4U4sv2G4Ucnd/SvlakuaTkz9MoU1TgoLoW/D7/M4/wBqQf8AjqGku+NVtM/89R+qNUWhdWI6mVh+BVDSam3l6nZn0mQD8dwrFL3jew77t3dBRx5p/kKLoExcU9sLfXI9WVvzUUlww8vpXZHY8et8bEsQRGD6E1w/iRc6xKfZP/QRXcWJygH1ri/EgH9ry8/wp/6CKfUhH//V4HTYRIJ2zgqtYNjcPd38hYYAGQM574rf0nI8/wCg6VjWVsLfUpvRsY/E187Bq0rn07TurG3roA2j3FMszjRAPU0/xAMYNRwD/iSp7/4VKfuIb3M/SxmVvo5psEkn2o24+ZW9e1S6Tw8h9Fb+YqO0H/EwA9D/AErRSs9DOUbqzLY3DrzShiOhrI1C5ltrrMRxnqD0NW2vI1YJLlSVB9ua7acro4KsbMt7zViOfaOaoq6H7rA/Q5qQ9K3UjmaLpuyeMUJcbTnFZ2QDyQKikv7aN1jDh2Y4AHP5mm5CUexqzTZXLnA7+lcneXVzdXMeEcQq4wSODz1q3dzSSRlm6DsKYuowtbLb7Pm7HPesnO+xsodya8b/AEfYTk5xXPvBO8h2xsck9Aa05lm5dwcKK2LTXrSCPY0ZzjsR/Wpu0tDVpSl72hSZma3wRjEeD+Aqx4GjceLdIYg4+0pz+JqScoUMi/ddSfzGa3fBms2ra3pdsVIdriMA++4e9EZPoKpFN6s+rVHAp+KVRTsVoctzxnx3qt5oviu01Cyba62ygj+Fl3tlSO4//WOa9B0XWtN8T2HmwfeAHmRk/PGf8PQ15x8S4i2rwOgDFYBkEZP3mrzu11O7sJPNtG8tuhKjGR6HGDiu+FBV6a5VqjlqylQlzT2Z9EXFjNbnIBZOxx/OoDheSQPrWZ4X1bQPEcHl7BHdqP3kTOxz6lcnlfxyPyJ6GXR7dTugjXHoRn+deXVw0oPU7YV4yWhnedAOsi/mKtWjW80mDuZR12ozZ9uBSpEA21FAJOMAYrqraAQQiMdep+tFGm2xVJpLQrC8IwIracgf7AX+ZFWorq7LqEtWAz1Z1H6DNSEc1Yj++v1rs5X3OdtdiOX+0WY4aKMfRmP8wKjNtct/rbl/+AKq/wBCa05etQ5FS4lKRnNp9ueZN0n++xP6dKkS3gi/1Uar9ABVo0ylyIpSZUmGarsmVq3MKhxlaiUTWMzMeHBqu0eDWqy5quY+ankLVRlAIAaUpg1Y8v5gac61UYic2QKtPC1IF4pQtapGLYqAVMo5zTFFTAYFaJGLZyHi3w9DqlodRgEiX1opaKSIZk4524yN2fTv0rzvw38SI7ePyNR/cSA/MQMox9x1X8M17uPWud17QU1LS7uLTooI72QDbKyLkkMCQWwSMjIz1FN04y+I56kXLVGjb6ncXcMdxGEZXAYGNiVYHuD3qPUNauLG08yQogzjLctz/dHc/WuI8MeH/GHh83Es8MUltMdy2sE4zExOSUDDac9xkVsah4f1/UboXf7pV27VjaQnZkcnIAGc88V49bD1oTfK7o9HCxpVdKrsjmW1SXWNQW3/AHhSVsOer4/oP5CumbQNKm5aEA+oYg/zrtIbCNbdYJApkCqGcAAkgdePesySIxMUYYKnFEsNybnSsYoe7Q91I4m68G6VcL8xYAdA2Hx+Yz+tZ8fgPTw42uuO/wC7H+Nd65yMUIuMH3rFx7GyzGt1kY2maFYaIssdiu0ykMx9SBjoOBV91B5q/KvOar7ahwOeVRyd2UrZAL+M++PzFdI8ZFYka7bqJv8AbH866t4xXTQhoc9WWpksvFRQr8zLWg8fYVWjUibHqK6VA53IYF5olt1nhkhP/LRWT/voEVPt55qWL5XU+4qlEhnwPZo8c0tuwPAKfipxVy3uJbFzIhwp6+n41uawq2viO/07ul1MgH/A2xWLLGTbsWHABP5VpzWZc6SnCzNpb+CYAn5D+n4Go3ZG5yK5aOfb8sZyOuKti4DDjj2rshUR4GIwMk7o1y4WmGes/wA3I604EkZFU5I5Vh32FmldjxSKx7803cqsPMOM1p2ZiaUIi5IG7JrCdVRO+hgZ1NCSxsGuZlWQ7Fb8zjk16Tp6w201vFEoA8qcfU4X9a5K3bF5AQOCrfyroIpSs9uR/dmH5qK8nE1HM+mwGEjRWm53s77jE3spqUDMM/rn+lY/2jckRz0ArWjdSkg7kj+VeQ1Y92LuWtDyHZT/AM9R+qj/AAqHWxi9tHH8M8ZP0yR/WptJOJz7Sp/6LqPXh/pUP/XWP/0YBWa+K5Y5CXu5y3qn/oIqW4A8rFV1BF9cY9E/kRU0+TFx1rugtDyK699hY424Hqa4vxOoOrMf9hP5V2enjCc+9ch4kH/E0b/cT+VDTTM0f//W4jRQGWZ/cCqCjdqMmP7wH4ZrU0Vf9HlYdj/SqduP9PK92kUGvl29WfV9BfEBO8D0pYhjRIh6/wCFM1w7p9p45/pUqcaJD+P8qtP3ER1M7R+sh/2T/wChVFac6h+P9KsaQBtk/wB0/wA6gsQBqX5/yq29WHYy9WP+lD6UskRklLuegAAPtTNWObkfSrvrn1rqpvRHJKN2zDnheR2SIcqfXFbGniWO1YTk5B7nNUPPjt7qRpAcHpWjbzRz20si8AMBz9K0k3Yzpxjcx7mOaV9kYLnGSCf8aWGyvEkSR4yEQ5J44FWRPFb3e+YHbyOK0W1O2lTyADmT5Qfc03J7CUI3KF0Tjb6g1UgsL7zYp3hcIGBzirVxbsg80nO3r+NaR1uF7NbRA24gDP8AhRzNLQlx973hLmSPyXHU88CudaxvZH81IX2nkcVuyKEt3AHGKkt9VtlhVGZsqOlCbS0KmlJ6k7oRbRgjlYgD+VVvCFvcL4o0l/LO0XcJ6cffrUG2SLzAPldePxGaf4U1GH+19Ng7m6hHP++BV05MVaK0bPsSMc1IVojHJqQjPWtkjz7nmfjjRpruSPULf5miTayDrtznI+nf2rx28s1kYPHw386+mb5cyKf9mvNvEHhrzG+2aeuHzlo/X3H+FZRrSpT5onqUJ061P2NZaHisLz2cyzW7tFLGcqynDA+xFe0eFviJDeiPT9eKxT9Fn6I/oH/un36H27+ZXFsJVIYYYd+/0NYUsLwsUkGPfsa92nVpYuPLLRnhYzL62DlzR1ifXcUKvMJCMlec/XpWiBXG+AbOe08LWguWZnlBlAY52q5yoHoAMV2gFedKCg3EuMuZJjO9Sx/fX61EetSp98fWpKLcvWoCKnl64qA0BcbnFJXJeJPG2ieGv3V45luNuRDHgt7Z7D8fyryq8+MWquT/AGfZQxL28wtIf02ikzaMJM97lHy0xB8tfPUPxh1xWxc21tMvcLuQ/nkj9K9J8NfEfw/ruy2kLWd0zYEcpG1j/ssOD+ODSG4SR3LLUDLzVtgc1Gy0WJuVCmCM0kqHNWGX5qWVQDTSE2U1X1p22pNvpRiqRLYKvFOpVHFLiqRm2KKkh+8aYBT4uGxTEWRUiioxUo6VIDf46palCColXqOD9Ktk/OKkmUOhVujDBqKkFKNhqVmcjjJqYjAFKYijlT1BxTmX5eO1eXy20OnmEkHNRbRVhhwDUTVLQ1JlYjDqR2IrsSuRmuTdeM118XzRK3qBXTh1uZ1GUXUVUCgSitR0qoy4cH3rp5TEhZDuoVTVx0waaEpcoHx54406S3+IeoSoPlM6yH6SIrfzNYbwF/NiJ42vgfUV33xc32XjIygfLPBC34jKH+VciqZlkXpgkfnWU3ZnbSimjiFspY0DFfvVTD+Vc5PIU4Na/wBqlHyso2I20nvxWfs89ywGM8100k5aHLWsti2wBkSSM/Kefarc8LOpjTrWQA8BOOnTFbjXKzRrPHxtHI+nWs6kHEKNmZ0sZj8tW6r1/OtWy/4+f+AkVRmDyRmcD5cVp26j7TEexbn8RWEnoddOOpswk/aoB7MP0raJPm2/1k/9ANYyD/TYMf3mH6VsuhV7cn++w/ONq45vU7EdJC+YYz7CteGXDSbuMhawrZv3ER9hWxZSlZZGGMqoxkA/oe9efI747G1pb/v5f9+I/mrD+lO8QMN6P/dKMfwlWqmnnbcSHPBMP83FT+JD+7d/RQfydTWH2jVGbquqQabeStO2wMq47seT0FcXeeMbiXKWybV7Mxyfy6D9al8ejN7A/Yof/Qq4NVzXvYOhFwTZzSpJu5vjxHq+T5dwyZ/u4H9Ko3Gq6rcSeZLcszYxk4zV220x3tftPOM1Ue2KsRiu32EexPLHsf/X5HSOLGX3P9BVG251Mj/bB/Sr+lf8eb/73+FUrMZ1dv8AeFfLdz6tkWuEC4+hP8qXIOjW+Pema+wEpb0z/KmK3/EqhHbBrRL3Eyeo3Rh+6lP+x/Wq9gP+Jnz7/wAqtaMv+jzf9cyf/HqrafzqGfTP8qrqxdjG1Tm6x7VoKvLE9zWfqZ/0v8KtCU73X0NdcF7qOV7sw9QV2kcIpb5jjFT6bvjtpI5MqSwIB+lTrNFHcuZiQP5052juMmInGMZra+lmYW1uZ94jyALGpY+1R20VwJofMRgAw7GtWKWO1nUycZHB+taD39s7AKSSTxx3ocmtBRir3bI7zm3cD0rnoYZ/NRzG2Ac5x/Wr19qIRDFHh3JwfbFPttRDRKkpIPTGKai0gnOMpF5stDIT2Fc99kundnSJipPBxxWokko8xGRgGBGW7jr1q/aajYRwBZWIIHTFCuloTJKT1Zp2vy2USnhhGAR9BisjwvbXDeJNLZUJX7ZDyBxw4q8kjOgeLncOM+lXvBF1A/iLTLRs72uo8f8AfQNFPcdezSPsuMfMalK8VFEDnNWK6jz7mTerl1+lZ5HNal9jen0rN/iArjqfEbR2OK13wzHqG64tMJP39G+v+P515xHpctzfR6VcIVaSQIV9MnGR/wDWr3tx6U2HTrS4vYrmWNTLDko3cEjFKm3zKx3Use4QdOaujehhSCNYYxhEUKo9lGBVgelRjNSCvRPIGNweKpahrOmaLFHLqMoQyttjQAs7t6KoyT+Aq84rF0/SZf7eu9avlDE7IbQ5yUiC5bA/hJYnPqKkYkni7S0uUt72O4svMO2N7mFo42J6AOeAT74rn/iD4tfw3pwgsuL66BEZ6+WvQsR/6D7+wNd/fWdtqFvJZ3iq8Mq4ZTyDn/P4V8b6xe3F7dlbiUzi2H2eNjyTHGSF5+nfvQzajBSdzInllmdppnZ3clmZjksT1JJ5zV7Q5LFNYtW1NQ9sZFWRW+7tY4JPsM5/CsxueKibbjBqTteuh9DfES18OLp76Nbwwx3qxebEIo1VlAbA5UY2sARg8n8q+dUI2Ejoa7i3Oo63ZDW7bdPeaOiJcJ1aS2Gdjj1Kcq3tg+tcdfQpb3UqRf6snfGfVHG5f0IoW5hHRWPbvhl44luZF8N6tJvYj/RpTjnH/LNif/Hfy9K9HvPFenwXb2FlBc6hcRcSLaReYEOcYZshQfbJNfIEM8tpKlzbuUliYOjDqGU5BB9q+w/BtvaW/hfTvsf3ZYEldu7ySDc7E9yWJpsymktRNP8AE+i6izRCY2s0ZAkguh5Ei59VcjIOeoJHvWjcavoyMBJfWyn0MyD+Zrk/H+n6dOmlXl1bxzzJqEESK6hvMSVtskZB6jb83sRW7qGh+EdLspL2fTLUQwIWOLdGOB2AwSSe1NGTsXbfUdNupBDa3UEzkE7Y5FY4HXgEmrxGBXmvw9Gi3Ut3qsRt49QuTlraJRGbeBeETZhfqzAYJr04jiqsS/IZGMinY5pyDvS4qiBuKcn3xTe+KkUYYUATCnUmMUVICHippOlQMeamblaLAZF5HtlDjow/lVQghTWxdJuiz/dOf6VlS8DFcNaNpGsXoM6oKgIzUwPyUxRuPFYNGlxGU+Wa6a0O61jP+yK58/drbsDm1Uelb0N7GdR6FhuaquO9WjULjiuozJWTIzTAtTqNyA+1JigR82/G7TZrjVdNlgUbngZSf9xs/wDs9cBPD5M+zuVXP1xzXr/xudrS10q9Vejyxn8QCP8A0E15DJN5629z/wA9YVOPSuate56OGa5ThryBlNwAOA5P5c1RgkCMCelb1/K8N3cIoDA/MfxHasi606WJ8w/dIDDPoea3o1VHc561JyehDNIrZxzW9o1ilzbFT1fOP6VzfkSqNzEV2/hxWW2Rj7j9anFVNNC8LR97UxmieK0AbBzxx/8AXqaIgJDIe239DT5hLOzwEqoRiOnoajjB+xgHsWGfpyK5b6HWlZnRRj/ToMc/vCK6CZflhx2l/mrCudgbdd27Dozj9RXWOuREPSZf1BBriqu0kdMFdMmt8C0jPetS04mkB/55g/rWVB/x4ofTNbVlgzyDHWP+tccjpjsWrRyJW9cxf+htVjxA5MMoP/PIn8iDWfbMVuyv+4fyc1Y1wvJFIqjLNE4GO5xxWVtbmiZxvjrJltj3w2f0rh4SoYFhxXY+NmZorZ24Pv7gVwG9sV9Fgv4SJuemWOqWH9mm2udwC8rt5y3vk9KxZrnTjISN/v061ySXDAYzTDMc9a62wP/Q5PS+LJyehf8AoKo2J/4mrf7wq5p3/IOb/e/rVWwAbVGb/bXk18t3PrH0KniMgMT9f61SWXGnxAZ5FWfELAuSPQ/+gmuejuAbOOMnBFdNKPNTMJytI6TR8fZpm9I//ZqraWf9P/A/yqXR2zBKv+wP5modNJ+3n2B/lUNasu+xiaj/AMfY+lXwhaRhjvVC/wD+P3HtW2i9W9Sa647I5t5M5bUk2vIoycPxVvT4WaJlHBxn86uJLFDqMxlKgHjmrUckclziPBGD/jWrehlGKuc/qgPm7PQD+VUNx+VlJyPSr+rki9YDphagRBsrso001dnnV5tSaRSTiRSfWpQWWZWx0prqM+lSRXARMHqKdWJNGXQ6243tASOMY6VyciM0rFVJH0Nd08amwdyP4ai07UbGK2CSSAMBXGp2PRnTTaJtKgH9mQt0O3kGqfgZD/wnOk8HH21efxNdBbyxzQK8ZyrZwfxxU3w7uLQ+KrC2c/vDcnaPcKxooydwxMFyo+tYz/Kps+lMQZqXCgdK7GjyrmJqkE00iPBO0RAPAAZT9QR/IisoDVIm+ZYp19VJjb8juH6iukuwvyke9Uh1xiuKrH3jeMlYy5LwR48+GWPjk7d6j8Uz/Kr+m3FvPIxgkV8DkA8jPqKlC9sVPaovmM2ADjrjnr60UovmFNqxeoBp2B6U75fSvQMGxhOameeC2tTcXLrGiAszMcAAdyaNq+lcP4j8N6xrd0jnUY47WJgUtmgLxkjoX+cb/wAeB6VLCNm7MZNd6p4xYxWJksdG6PPjbNdDusWeUQ92PJ7V85+KLIaX4gv7CFdkUUzCMeiHlf0r6gOleK1VQNXt0AUDC2a4GPTL1458R/DOq2Tpr15crdiUiKR1iEW3AwuQCRz0z61Ljc6qE1F2PHzuHJFbOmeGdf1lQ+mWU0qHjzMbU/76bAr0f4ZeD7TW3l1vVohJbQtsijb7ryDliR3C8cd8+xr1/wAV6yNLs4dK00BtRvz5NqijO3PDSEdlQck0KL6mlTEK9onGfDfwdqXhs3d5q+2Oa4VY1RWDbUBySSOMkkdPT614r4rsGtLmMbQsgM0cqKMbGjkI6ehByvtX2GsYCrH1IAGfXHevkn4h6ja6h4tvZLBg8a7V3A/KzIoBI/HjPtRyvoYwndts4IgjtX1N4f1600DwRo63SvNdT26rb2sQ3TSsSSAq+gBGSeAPwr5t0nTLrXNUt9KtBmW5cLnsq92PsBkn2r6Y0z4f3mlXLXtrrc3nsixeY1tC7LGowEUtnauOw4quViqTRc07Rr65u08TeLJE+0xZMFspzBag8E8j5pMdWPHYdBXdMcKpHpmuJv8Awrq+pWc1hfa/cSQToY5E+z24BU9ei5/I1FpfieHSVj0Txe62d1b4RbiQbYLlF+66P0BIxuUnIOe1NIwvcveKdGj1Kye+tcRajaIZbW4XhldRuCk91Y8MDxg1p6PqA1bSbTUguz7RCkhX0LDJH4Gud1nxTb6tDLovhBxfXtwhj82MEwQKwwZHkxt45woJJNdZpmnRaXpltpsHMdtEkSk9SEGMn60wb0LSkKMUmakTBJp/HpTJZAo5zUu4KcmnZpp6gUCuLvBoDGpzxSBuaLBciPNS5yu2gnPNPThMmiwXGsu6Jlx2rn3bLEgcV0Dv8pFYBHeuTELVGkGQnJ4AqZE2inRjOafg1zpFcxGR2rX0/iHHoTWUc5rTsD+7YehraiveJk9Cdi27GKQqx60D5mzUhPFddiCSPOzHpTttNg5B+tOY5OKTQHkXxpsftvhS3dcZiu0OfZlYV4B5EtvYWsbkM6qyAjpxyK+mvipH/wAUJfSoMmExyj8JAP618y6deS31mszqMpKVAHTG33+tc9e61O7Ca6GV9gnvrlmGM4AOfbitj7GfscUUvLhNufpxUWpXM9pcRvbqqbxtORkVJa3E09kk8nLeY6nHA7j+lck23qd1NJOxzsloxdhxjFbGhkpBIuM4YH8xzVeY3LTbLcjLZByKu6OjKMNzuX9QSDxTeq1FBLn0IpbJ/NlnUj5mJ2/X3rKHyRyQkZwc/mK0pproTMqNhSOmM1F9mZyXHIKDOPbihPuNxb2LGnvujtJD18xR/Su5UfcX0lT/ANCxXCWK+WkCHgLMv6tXfqfmYdlkT/0MVx197m9JaCLhNNRz/eYfyrasx/pfXrCT+Rrm72eaDSl8pNxMpxW/aM3nBz3t2yPfvXJJdTdEaSj7YSvPyZ/Jx/jV3VJmAZ04YROR9QprBDkaiy/9MmPB/wBpK2tQBwc94n/9BNJrYaepzms2Z1JIULcbQ36Vyk/h+aIZVgR78V39oqzLaK3/AD7g/otXLmzXyx/Wu6jWlBWRz1JtS0PL4vDt9OhdNoA7k0reF7pTiSZM+wP+Fep21qBbke1YesxlbzGP4FrVYuZk60j/0eU03jTyT3b+tZ+mHzL9veQVoWP/ACCh/vf1rN0bP2sf7+f518x3Pq10M7xBxIy56Z/lXLuwSNWXuM10+u/NK+Pf+VYtzYJHGrgnDKD+PtXZQaUEmctVNyujY0Ry1vK3on9aNL/4/mx/dP8AKs7RpGWGdAeCoz+dXdKbF45/2WqJx1ZaeiMq+yb2tdHbkdtxrIuub3j/ADzWvCA6qx6Fj/Ot4rRGMdzmtWx9rcdt1XtMJ81NvTZzT5fKGpP5mCM9D3q9GsRk3x4GBgj0rST0MoL3rmDrBxe5PTatVVnAGK1LxY2v1WTG1kxzVWXS4ckwTADrhv8AGuqnVskmcdWi5SbRmySbgaiCEgA8Z9a0Rp4Rd8jZ4zjtVyExrGMYPFKdZPYKdBp+8b8rD7EFzg7R/KuMzmRj9a7K4GLdD6gH9Kk068sktBHJIgYeprnjKy0OurC8kmXdAOdKhB7bh/48axPD2ox6R4tsNRm/1cF2rOfRS21j/wB8k101pKkiZjIIycEdOtYthd2cMs6Tuine3BGe9KnKzbKxEU4xR9ur14ORTyax9BuUutEsblDlZYI2B9cqDWxXfc8hop3X8P41SxhxV+5x8v41Rzlwa46q94uJKFzU0GBIfpTKWI4lHvxShoxvYv0DrSc0DNdqZlYlzUTdRmpahfqDTAtvVG8tba+tZLO8UPDKpVgemP8AP681dkODimCpYJ2OL0i3udD0W30PQrcTyxKd00pKQqzEksx+8/J6Ac+orKmuNA8IG417WrptR1Ntkc0iqC6CQEpGiA4ijIBxk89ya9IIrKv9B0bUkmS/tIpROqpISMFlQ7lyRg8HpzQkO+up84eKPidrWuRvZWA+w2r8HYcyuOer8Yz/ALOK4DSdM1DWLsWWlwPPK38KDoPVj0Ue54r6rT4c+C42DDTEbAx8zOw/IsR+ldVY2Nlp8f2ewgjgj9I1Cj8cDmnZmrqJK0UcP4E8CW/hS3N1dFZtQnHzuPuxr12Jnn/ePc+1ehgilABcA+tef6Lfa/dWd3rl1fK8VrLeJ9lECKGFuzhQZB83YdqdzHVneNjFIYopItkyq6nswDD8jxXAaBqmuNf6Omp3S3cWtWclztESx+S6BH2oV5K4fHzZORnNUvD+seILi40O41C+8+HVRebofKRAhhzswyjJ6dzRcfKekpHHGuyJVRR2UBR+QwKcB6VymtvqcviHTNIsrx7OK6iuHcxojMWj2Y++rADBPSuPsNb1O7nsrXVNaexRor0STfuULyW9z5a5LrtB2dhii4lG564nD80pPeuF1t9UOqW2m2WozwINNuLgyR+XulkiKhWYlSOc5OAPasfWNa1t/Cmi3Om3DLe3MH2qRlxl1ggMjg8fxHjijmHyNnqH1pD1riJWm1vxCsUV9dW9rJpsV1GtvJ5YJdyCTwe2Kzb271GGXU9YF5OG03UYbdYQ37kwHygwZMclt5JbrnpRzAqetj1N+KiA55rjvCtm100mo3V1dSzR3l1DtedjHhJGUDyzxwuKzvBuo3smrXS3sryxaist3bBjkKIpmiZFz227TgUXFyHo+3ikB+XFDN2FRA8Gnciw1zxisutCQ8E+lZ9c9YpCxDrTqWIAMR7UGsLFDMVfsTw6+tU6tWhxLj1Bq6fxCZaU7ad15ph9KmVeK6yR9uPvCpcDOabDgMR7U49aAOU8d2v23wdq1t62zsP+Ajd/Svk/StOe2s5AX3LuDDt7GvsvVoTc6VeW4GTJBIo/FCK+K/D+o3N2s0U+NqxBgAMcg965sSnbQ7MI7SNLVrQSxW75wQ/8xUNtbC2tJF3hgsm70xu5pdVllOniRDghlPr3xWPZXE88t3bSncAq4IGOlcaTaPRk1zEscrfbECYyDyTWvY25F04JGeTj681iTxyRuDEdreta+lJLHPIJ23MNvPTgjgUVNripP3tSGW0dr0x5xjv6irFnbsgMZxwrLn3HIqLVfMa4JDNGQcfKcE8VFpMrFGWRyzCRlyevoKzkrxuaw0lYZja6Y/hkT+ddzGADIPR1/wDQxXC3QMUwRj/EjfrXcfd87b6r/wChCsK/Q2gtSxMiyWyxf9N2B/I1bt4/3yBe8T/yqsSPLb/ZmY/zq7boftcZzwUcfpmuRss5iCN/7bkl52vC6j2IKmutuUJOCeqn9Ris+SFVvF2/3Zh/47WrPyIW9VxROd7AlqY+lyBpLVfSDB/BRW/cDEQPvXO6QB/ocn/TNlJ+gP8AhXSTnCL6ZreJw4h+8PiX936fLXJ+IcLfgf8ATNa7GPlMe1cV4kA/tEf9c0p9Tn5j/9LkbXLaesv3QxztX7vX3qho/Nzn3/oa0Lf/AJAyH/Zqjop/0jP+elfMPqz6u1rIzNWGZiMdVNOuwPsSgjnaKbqvNwwPo1SX3/Huo7ba1T0RHVlDS7f9xMTxgD/GjSPmvZgeymrVhDttppR2wMfhVbRxtvJ2/wBg1qne5DWxl3J/0z/PrWxb8W4K9cn+dYlyf9J+p/rW5aiIZFy7IozjYAxz9CRW62RzJ6s5zUmLXbHpz/StPTV3rIB2CVItpFc3sqyrkgAj8q0Et0t1cRDrj9KqT0FSXvXOa1lNsqn/AGR/Wstyd8f1WutuoUm1CKOVQQVGc/jV6bTLVYmk8tQVGQcelUqlrXM/Z3k2ZksQ8piOwNYEQK3yZxgt3+ldVcJ+6b/cJ/SoLK1iktQ7ICfUjP60RdtSqkbyVjQvF220RHp/SuEwvmsD7/zrvL5l+xxIMdOn4YqvpsMLRZaNT6kgH+dEJWQV43lYXQJ0FgFzyHOPzrlb4j7bJn++f511s9sFlPlDaODxjH6VRsZYIrmXzkDHd1NVB2baIrK8VFn1t8P33+CtHOc/6Mo/75+X+ldnXF+AXD+ErBwNoKvge29q7MV1rVXPNlvYguBkLn3qifvir8/Raz/+WgHvXPUjqOJbIpg4IPpTzTcc1Fhmh70oqGJsr9KlWutED6ZJUtRSDmgCxJ96minSfeplFiRxoptOqgGkUxfv0/vTQfnoAcOCCexrjvDlhcx6ZqllcxtCZr698veMZSVvlYexzXYH0rm77xVo+n2N3fXLuI7K4+zSYXnzTt4A79Rn2paDV+hxNg9/p6aNc6jY3FvH4csbgXcjqNr4iCAREH587c9uOtZunXd5p1r4Ya80+7hSynkWWV0UJ/pgZU2kMSeXGeBxXrF3qFpb3tpp0wPmXxkWPj5f3a723En06cVl3XibSrTSbzV5kkaKxuGt3UAb2kRguFBIBySMcikVdj9SsrmTxHot9DGWitjdLK4xhRJGAueQcEjtXFW+iarYajBeTaU17FHPqWYwYidtxKrxtiQgcgH3ruLrxLaw21hLaQTXsmpLvt4YdoZlCBySWIUAAjOT3rMuPGiLaW1/aadczQ3LrADmNSsxcx+Wys+QwYYJ6e9DBX2Rl3N5ql14nSa30mdha2DQyR74lKtdEMoyWCnaFOcE4NZmgaPrGo22lQTGXThpNvcWcrAI7NLuVCFDggqVB+YD8a7LU/E8WktpqahbSRPfybNhYHyuVBLEZBALDpVfWPFT6be3tsLF7iLT445biRJFBVHBOQjYLYwc4PajQd30M/w1oWq6ZeWjXgUxW1jLZ7wwJKrPuiOB6p19DxSavoWszy6pZWccTW2rTQytM0m1oSgQONmCXyE+XB69a1bnxTHBZ6tdpAXGllcjdjzAyK4I4+XhvfpVTVPGUWm6fdXrQbmhvRaKm/7+QrFunGFJOPbrSuhrmvobeiadeabbXySYzPdz3EWDkbZTkZ9D69a5/SvCF1ph0i5W6eSeyys6ySFotkiESCIY4+bBGfStBfFDzMLO3gU3TX8tmiFjjy4cGSVjjIAU/ngU6bxK8PiuPw/5Sm3eMfviTuEzKzhcdOVU1SaJtI6r3qPONwpxPFRL941RmRyn92fyqrUt28ihVjTf3PzbfyzVA3Sr/rYpI/cruH5rmueo1fUaRcjHz/gaVhg1BBdW0kiiKRWPoDz+R5q1ICGwamyY9RgFWIOJ0qIVJGf3qn3ojGzEXAMtVgDAxUY6n61JXSIIziYD1BqRhzioFO2dPyqw/wB7NAAAD8p6Hj86+JbLRp7O/uVjYEI8sZHTgMRX20pwa+O9XvLm08calp67RF9rlHvhiWH04IrCunynVhbc2pmTxtJYSIOSBu/I5rPt7JoLgyM3Eo6D2rZjUnzIeMkMPzzXNWV1O+pQ2877k+btjoOK4o3selKyabNOaNym5OowwzWnBHcBmuTjJRST/uHP61VKP5OO2CP0xUWkpP5x+0OSpjIA7ZXpUTd4lpJS0NTWLZgYpVAzIdpzWRHaPazbFO5i+/8AXniui1oCSwBxghl59K5HS3Z9QfexY4IG4/T/ABrOF3A2qJKZa1YMsscp6EFc/Q5/PmuvZ8xzsOPl3flg1zerxlrUsBwpU1uxtvglJzzAf/QaxqvRFrc20TKzA9BK361bt8pPblvcf+O4qK2XMdzjs9W4Ezc2ue7H+VccnrY0SIGXN3n0V/1Wrc2EFuBxkiqpyJz67H/RWq/d7jbQSEf3SOPU1I7anO6WpUWynoDIv6tiuhuD8ij3rnrJsCHIxiaQH6kmtu4J2pn1/SuuOx5uK+I0FI2nHYVxniFh/aJx/cT+VdaMDI9q4zXyRqLD/ZX+VUkcx//T5KEkaGpHZM1Q0TmYcdmrQUbdD29/LP8AKs/QjmRD/stXzDWjPrXujL1Hm4bB/wA8VNqJ/wBHUf7NVr0/6Q44/wAmrGpYEO32FarZGS6klmSNPm9CV/lWZpp/eTEf3f61o2pxp0v+8P5Vn6Wgdpj6L/Wrh1Jn0MZzvv41HUsP51sNhZME5zn+dYHmeVqgZ/uowJPoM1rXE3II9/512cuxxOVrsoahPNBeloXKEgZ2nHatbTpZJDIsjFsKp5NZy2w1C6bPGADx+VacVt9ndsE8jFE1pYKTu7lHXpGSaN0YqdvUcetY015dfKpkYjjjNa9/GtxcxJITgr2+ppk2mQcuCeOlaRtpcyne7sa8l1E1seQW29PrXMRvKJ1iViEJJIzx0qdZGCkDv1pYoEdvNJO4HjFNRsKc+ZmnPua3QgngVzbSSLKwVyBnpmujM5EYjIBHSorTTrWcFpVJOc5yRRF2WoTV3oX9CIeyJc5O85/IVzuoZTUJQh/irrrK2jtkZIuFJzjOf51lrZwXWqTrKm45459valGWrZdWPuRPrP4ebf8AhCNIxjm2BP1JJNduK43wMoj8JaaicBIcAfRiK7AGuuOx5slrqRz9Aaor/rBV6blRVNP9bWclqJbFsL60MMDNSjpTcZ4NTyhcSIkH2NXVAqk2BVqKQMMk1aYXLGKjk6jFO8xR1IqGWWMEHcKpsCzN1zUINLNNEACXX86hWWNvlVgfoaAJu9OHpTM04GqENPWgcuKD1oHDCgQprwXxEjX954k0zH7uxe41B/Qu0MccX5fOfwr3tqxzoOku19I8AY6koW5yT+8ULsA68DHHGKTRUZWZzHicXjal4clsJEhma4kVXkQyKN8DZyoKk8D1FcmJmtYmsNSJnZvEbPP5MTHcscYlO2NdxwTjjnFetzadZXD27SxhjZuHhyT8rBSoPvwcfjUUWkaYl59vWBVn8xptwJ/1jqEZuuMlQB9BSsUp6Hl/hy5X7T4etTvX7DdahYgSKUbbs3xAqwBBK44NbetXlleeHhPYRCGO31eFCAAAXjuQruNvHzEk+p712V3oWjXgmS6tY5Bcussm4fedRtDZ6ggcZHOKlXSdMWxTTFtoxaxlSseBsBVtwIHrnn1zzRYXOlqefeNQ19q1zp8dvcXDxaW4TyE37JZZQyM3IwP3YrFv57fW5tQv5b9rNLrRra5Kh0VJWAkBRwwyRkYIBB5xXsoggW4e6WNRLKFV3A+ZgudoJ74ycVSfRdGJjJsbdjGNqZiQ7RnOBkcckniiw1UseSTwXOq2HiO6FxLabrC2uHt4wojYtbZwwZS2BtwMEcVWu45L+XXjjMNpZm8U/wDTW4giA/JUb869w8mEu7GNSZAFc7RlgOAD64oEMK7tqKNwAbCjkAYAPrgcc0uUftTySw83S9c1HxRvL20d4YLlMZEcM6RuJV7jDkbv9n6UuqSai0+q6zaWolistShmE4kG4LaoqMFjwSwKk9+9euxqgVgFAz146/X1oPA4pqInV1uIGVwGQ5UjIPseRSL96lrifHmvvoWiv9mcpdXX7uIjqvdmH0H6kVpCLk0kYt2VzqJZPnJ7UqHdyprxbw78R2G208Rncp4W5A5H++B1+o59a9agnSWNLm2cPG43KynKkH0I60VqMqbtIUZqWqLk1vDMR5yLJz/EAf51HJp0Sf8AHu8kB/2HOP8AvlsipFnV8A8N6ev0q6wrBxRabMvZqkX+rkiuB6Opjb/vpcj9KdHfssqRXVtLAzMAGx5kZJ/20zj8QK0FFLyDmiw27mjxuNLmmE5I+lKM1qSRucSIferknWqM/G0+hq6/Y0ANHWvljxxpGzx9fzhsb3jkAx6otfU4r5g+L813p/jNXt22rNbRueB/CzKev0rKsm46HRh2lPU5cYS8kB/vEVkxaHz9vDndGTgcY545qze3IivnB64DfmK5q71S9huWgt5mETSAY4+6evauFRl0PUc49TrypMZGMYYioILc+SHLnKk4/HjtV9pol80Occg/mK5YNObyQmR/JR+FB4wSKxirpo1m0rM7S6V5tMPTAjB/4EtY0OlwQ+XcxFi7nJyfUc1Y/ti1SI2D5DLuQHtjtXK288y6sqeY/krLgDccY2g/zNTCErO5pOabTOpngMsckTf3TjPqOlW7Rt1uc94G/wDQaqXV5DDLIr5JVu3fPP8AWprAlrcenktx/wABNYzWly09TrrRyyTJjkkHP4DFX4QDPZZ7yY/Q1naaAY3J44X/ANBFXosiS0buJR/WuGb1NoojAzdFPUPn/vlhV2VmbTYS3YL+hxVNQP7RI/2mH6Grk/8AyDIfZT/OkNo5q26Kf7t1Jn/vpq2J5MlMdCaxovkWTn/l6b/0M1qSj5o8djXbDseZiviLiuSDkYriPE0mNTx/0zWu242muD8T4/tQ8f8ALNP5VSORn//U5RyBpAB4/dH+VZ2h8Sfg39Ktyv8A8SlD/wBMz/IiqmjY83HTIbk9BXzMdUz61mLd83cmfT+oqfVDiMZ7qKr3iFLlvmVuOqnPcVY1UHy9xBxwAccdPWtrbGMXuSwMF02T/fH/AKDVLRDl7g/7P9asRH/iWyZ6+Z/7LVPRmx55/wBj+tVHZkyeqMOaESXzZ9hVvJYFW52nGfpTVGdROPUVaW2kZ2Y/KpNdalZK5zRpSm7RRlpdXEFwTB1PGMZrZSS8kLGXGCMA4x+gq5DbJGCVXBPfvVgRDjFNu53UsByr3mYstnKxSTdgrxx/9epPLkPBOR7mtnysjBFHkrQbrCQTOde1C9Fx9KyJXuYJDGjFc+ld15HHAqhdafHKRuGGHRh1FXGfc58TgE1eG5h7mMaOeuBmqDXdzFKyxyMo9q05Y3hVY35Iqh9lSWVmLEVaszyKsZRdmb+i3bywP57FiHPJPsKyL65li1CSWFiuT2q3Yxi3VlUk5Oaja2iur3EjFRxyKSSTuObbgkfVvwqumu/A9k7klkaWMk/7MjV6QK86+GFqln4OtokJZS8rAn3c16IDXTHY4ZLUZL92qcY+fNW5CSKgi+8ahkovAfLVS8do7aSROCqkirq9KpXy/wCiTf7h/lSYHkmqeINQt76WGPZsXGMgk8qD13etOj8Q3pAISIZA/hb/AOKrD1v/AJCc30T/ANAWmxkbAXcRrt++3IHpwP68V5jqyTep6OfYflo0VRVmzoT4gvWbgRj/AID/AImo5fEN2HwTGR/uCo7WKZrZ3Zhstwr4IOQ2cgA+nuOKYVsn8u3hkzI77mI5A/iwo6Z9D1rD62zlhkdR/bLk+u33ygMgyoPCL+PUVpaFql5c3bpKwIVCwwqjncB1AB71yd7CY541ikymNpGM/wC1xjG3HtgHvWh4VuPMu3w2QYSc9MnK/wCH49a6aNXms0zz8RgK2GqJuV0e4A96cKjX7oqQV6iOgaetH8QoNJnkVQiVu1IOKGplMAJpIzyaDQv3qBD2pBQ1AoAQ8U5ugpjU5jwKAGd80GikNADkPBplOU9RTRQA1iqqWYgAcknsK+fvFeoTarqrvcxlI1+WJWH8APX8etfQLgFSrDIPUetczqfhqwvlKKoTPbqPwHb8Kxqxk17p3YDEwozvNXPmy400gF7fn/ZPWrOheKdV8OyFbVt8BPzQSZKH1I7hvcfr0ru9X8IajpuZY1LxD05P5iuJuLKG5BEgIcfmPrWlDHte5WV0duIymlXXtcI7Pse2aL4k0zxBCZbJ9sqcyQt99ff3HvXXRXuFCzdP73+NfJJS90m5S6t3ZJEOVlT/AD+nQ1694Z8fWuphbHWAttdYAWTpHIf/AGVvY8HsecVtUoq3PT1R4koypvlqKzPaFIIyKU9Kwra8a3O2TlM/iPpV46nbtkQLLOR2ijY/qQB+tcyBI2s5C/SpF9arwsXiRypUkdD1H1xVhelaAQXP3M1dJzGpFU7n/Vn6VYiO6BT7UDHCvnX412Rk1nS7nH34XT/vhgf/AGavonOK8O+N6yCy0q5TK7ZZEJH+0AR/6DUVNjSk/eR4dqMDR3UYYlsxAZ9cZFZDWPnXDBsjaQcit9Xa4sbeZzvfYwLd8hua5nVDOLhfIZlZ1AAU9T0rki+h6Tj1RvR7pf3YyWKr+mRSLpt83mKzqiSdsZatrTLJo7aETffVQCffqa1RCD8orG9tj6bC5QpRUqpzX9moHErMS3H5jvUJ0sh2m3ZYkkdsHtXVtbOBkiqckRAyKTbO55VRaskY9xE7NLtUsCFIP0GK09LJESxHghCD+FQ5ZDkdqs2pDXG8AfMGBHpxXPUbaseZisvdH347HS6TIDGR6xoR/wB8CtNCdkD56TL/ADrn9JbKxYP/ACyT/wBBrdyFt4z6Sr/OvOqr3jmg9Bz/ACaqB/eY/hwatsA1igz/AAnj8qgcD+04z6tirBXFmMj+E4qSmcyfljuP9m5P6sD/AFq7MfniDepqlLkC7PpOD/6BV58NNGT2yRXbTWh5mMfvIt5IXrXnvis/8Tduf4E/lXf54rznxRIDrEnPRVH6VtBHBJH/1eJuf+QQoHZM1S0nnP8AuNV24OzS0B4+QfrxVDSzkN/1zP8AOvmYbH1ktzCmP78g+3/oQrW1O8uktvsqyMIic7c/Lk4zxWNJzdbR3I/nV3WGAwvXnFdVtUYrZliJ0TTJd6b9zEDnGDgc8dfxqjooZ/NRRlmAAHTqffipAcac3++f5Cq2lZCyHHDYH5VSWjBQc5qKJYLNhO0snBzwPpWoielNQZwKuRpmtErnr0qUaSshFiJqcW7cYrX02wN1MkS9WOK3r2xt7UmKPnb39TW9OFyZy6nFPEV61D0rYuEXJrMdfSrnCxMZXI8mpVIYYIzUDccU0MVbisGjZCXtgsyZXt+lcFcSSW9y8TAAivSoZPWuf8QaUJWS6gwOxzVwdnY8zMMNzx547mFYTNJvLdjjioLmaSG6Jjqza27225XIOSDkVWuYWnlKKQDjvWsdzxJpqOp9lfD6J4fBelLJ954BJ/38YsP0NdrmsXR4PsemWlmOkMEcf/fKgf0rXFb9DkYNzUcQO6pjTYfvE1NhMuhTtqnfKTay/wC4avL0qte/8e0v+6aLEngGuH/iZye6x/8AoC0sBPlF0co8agqQDweh56ZA6Ua8MajIP9hP/QBT7EbnC4ByhxnPpjAHTnv3xXiVm1do+lzCEJQoc51zw2ckEkUMLIzHqz85xnk5yPfPGeKoLarEWiVcu+NgIySpwcLg8cdTjP0FaKXEFtbJIjZVVXacgk45UlenOQOehrLl1DLJMjmNVJ2EkZOM5GR24OfU15cIyeiIg30NS61FI9scpWyKqwKbRux6ggEYz/8AXrE0TjVyODtgdWIyPQgAdBgAH2zVfX757xI3SExGY/K5O0njnAHJBz3x9Cal8PIq3yovA2P/ACr1MLQdOzlueDmOYJONGPU9tjOVB9qkqKE/u1+gqWvcSMmNNHcU09aXvViJabS5zSGgBtAPzU09aQfeoETNTR70E4pKABjxSgZFNNOHSgBDx0pDR3pD0oAF70E45NNwW4yRnuOtQm1hzll3H1Yk/wA6WvQAe4gU4aRc/XP8qia4UkbEkf6Kf5nFWVVV4QBfoKVqVpdw0IfMuGGFhAB/vsP5DNclq/g+21UmYbLeb+9GCcn3BP8AKu2HSm9TUypKXxGlKvOm+aDsfO2saFf6M/l38WYzwHHKH8fX2rhb3SWGZbXLL3Tv+HrX2DNBDcRPBcIskbjDKwyD+BryfXvAs0Be70YGSPktFn5l/wB31HsefrWceeg+aGx7UMXRxcfZ4hWfc4Lwr46lsCmnayxe2HCynlovr3K/y9+3udhfiMLIjiSCQAgqcgg9Cpr5zv8AS1uMvGNko654Bx2I9f8AJqfwv4pufDlx9gvQWs2OGTvGT/Ev9R3+tbxcaq5o7nm4vBTw7s9j6wiYSKrKcg9MVZFYWh3ENzp0U9sweNjww6YNblCOMimGUNOtWzbD2NJLyhplicwke9AyfNeU/GO2Fx4VilPDQ3aMD7FWX+terVwPxPtxceB78HrF5b/k61Eti4fEj5ts4FgskQNu2kn6Z5qpb2wudSSV+RCDj6np/Wq2jzySrKsrZ2SBR9NorT05wLpwetee7ptH02WwjUqRudAWCjA6CrFsylxurNduakhl2sMVmmfbWOvljieMbK525iCkitOG6XysZ5qhOd2TVOSFGmzFkjqvC5imDfnV6YisqZwDWT1FWgpQcTc0hnTYp4xGnH0GK6Hf/ovPaRT+tctp0+2feegQGtpJnezLsNpJU7fTkV51WOp8gtG0b8uDfRH/AGwc/jUzOfsm3r97FVZh/pEbDuy4q0FH2VvZiK5yjl5M7b7/AH1P5rGf6VeJXzF/GqExH+mEd1U/+OD/AApfMJmTucGvRo7HmYzdGnuHSvI/F1xOuvTqpOAE/wDQRXqSscgH1rxzxZI0niC6PoVH5KK66K1ZxXR//9bg9RZv7MGAPmUYz+dUdLyYzn+6f51e1Aj+zwo7IprN05vkYn0r5yn8J9XPcx5D/pY/3h/OrOr/ADMPrVV/+Pxfdl/nVnVj849q6OqMV8LB8nTWA6mT/CrFtEIYlj9Bz9e9MhwbYD/poTU6nPJqkz0MFT+2yePqK0YRWfGORWlB1FaROuR12kfuw0o6gYH4026k3EmmWz+VbZ/vGqc0mc4rspNJGFRPYpztk1nPxV5stzVdoyetROdwjBlFuar5wavSRcVQYENxWBqWI3rQ2C7tGiPUjI+orLWtPT2+cD3oJkrqx5/FcebIwKkbeOvvS2xL6rbQqM+ZNGn/AH0wFJNGYNRuExgeYf51o+F7cz+LtKhOD/pURP4MDXTBHy2IutD7VQ4YgdM4q0pqlEcjNW16VucFiYnimw9TSE8UsPSpGaI+7Ve65t5B/smrC8rVe4GYJP8AdNDEz5/1451J/wDcj/8AQBUcIzEg5HA6HFdDqNroz3gkvndCYo9xDABfl4JyQfyBrLSTQoyY/tm5f4CM9PQkr/MCvPeEqNtpHXnOKjiKEKVJ6xLFre+WwivCPJjGI1KZT8SueeT1GMVYN7pyzeeroflICKCwUkYJChOp9ttZstzpauTHcKyL/vK368MPpzULXmmIBKZiR3Ctkn8Cuf1raOGnFWUTyYV60Y8raHahO15dQzjcEiRlG4bc59F5wPcnJ9hWhoZxqcY9Ucf+OGqYvtCeJWZpBk/xZOPwG0j9a1NFutDN6kVuS08gfb97AJU/3qp4Srfmkji9m51VNyR7HB/qU/3RViqtscwRkf3RU1dKPVA8c0maRjSU2BMKTNJxRTENNJ3oJpB1pASNzQOlNagGmAp6U5SKYaVT2oAKQmg9aQ9aAFFDGkFBoQmJSNTwKRqYDh0pOhpV6UhoAU9KcnSm05OuKQHHeIvCVpq4a5tsQ3Z/iHRvqPX3/nXhesaLIZGtrpTFcRcDI/n6g19SNxXP674etdctfnxHOg/dyY5HsfVTWE6bT54bnq4THWXsq2sTk/hKzr4duLSXIeC6YYPYFUI/rXq45Feb+Bba4sH1HT7tNksboSP95SAQe444Nekr92tIy5ldnFiaap1HGLuhkn3CKr6eeHHvU8nSq1icSOKbZii50Nc34ytvtfhHVYu/2aRv++VLf0rpG61X1CAXGmXdv/z0hkT/AL6Uj+tSykfE+m2Xkq8yOT5mCQexHpTlmEFzvJxk4/OqOk3krXBtmI2pGc+vAFW9VjX7PLIp7ZH5iuCekrM97CVeS049DcaTdyKYsmDmucsNUEi+W/3gMn3rTNwP4aylFp2PtsNio1o88TcW5I6Uj3jEHJzWKLjio3n44rM61IvyXGazWkMrhF6k4qq85Y8H8KntMrPGx/vDP0qkjkxuJjSg22bWluz3EYbuvP4Eit+QgW7gdB/iK5nRyRcxjv8AMP8Ax810ko/0eSuKsrOx8lTk3qzo5cq0J91P8jVwndbS/wDXQ8fhWbMwxER6Kf0FXgR5c2Ogc/yNcb3N0zmbgMGuAP4o0P8A46QarpI3mK3+zVi7PzTY4zDGfyDCqaOu4YGcKK9Cgro8zHPVGihywyK821lUbVro/wDTT+gr0RCN6mvN9WJbU7k/9NDXZR3Z5zZ//9fgdQO3T0P+yufxrNsPuP8A7g/nWpqPNiPdV/pWfYKrQvyB8gr52D0Pq5vUxDzfoPVhVjVeHH1/wqhCzNqe0jgOuKv6r98fWumStJHPB+6yeEf6Mp/22qVelQo2LVP981IhpJnrYR+7YtoelaMJ6ZrMVquRSBec1Z0nXRBriGOOIZIHNV57aRPvAipdF1FbaXLYwetdrczaPNal3I3EZ465qk2N2PNywQ4IpCwPNNnkjEx6YzUMs0Kj5Dk1QrpEMzd6zXYd6lllHUmqLPu6UGUmWozkVq2CkOD6msa3bLYrbjkFvC9weAilv8KBOVldnA3kom1C48vON7Z/Ot/wLBv8b6Yno7P+SMa4+zLzTSk/xHOfqa9E+GkPmeNYGx/qYpX/APHdv/s1dEXZ2Pl6r5lc+q4sjrVwHgVWt+Rg1NjBxWlzkkiSpo+lQ5qRKEyC+pwKinBMTgehp6cChqroS9z568UWF4+oLcJC7oY1UMqluVGMHGcEe9YcWn6i/wB22nI/65t/hX0ZNp9tLJ5jLhj1IOP5U5NHscZKk/Un/GvQp4+UIqKieZVy5Tk5cx87y6bqMCNNNbTIijlmRgB+JFV4NO1C8BktIHdQcbgOPpk4FfRdzots0e62GyQcg/0Pse/rVWx0O0tlAMKhFGI1PIUZycfU9fWr/tR2ty6krK1fWWh4cfDutGID7OR9XQfzatnw94e1WHVYbq4VUWMk4DqzHKkYAUn169Pxr2/7DZgACJfyqZIYo/8AVqB9BWcsfOS5Wi4ZfCLUkxIEMcCIeqqBUlLTK4kd4NxTc0E+tNzQIlHSg0gPag0wEJpB1oNANADmNIDTSaaKVgHk05Tim0gosA4sM0E0lFMABp56VGTipBQIBSGgGgmmALSmkXrSmkMBTl60lKv3qAEenJwMUNQvIoAaI0WVpQo3sApbuQOQM+lXR0qqetWV6UgGsKqWpxcMParbdapw8XJ9xUPcpF9hk06JSTtPIPWgg59qkTqKQM+CIbV7fW7nHAilkjwev3iv9Kt3AkmtWQ8kqf5VJ4ozp/jjUrNcBTevk+zuW/rV6PAU/wCyxH61yVdHdnqYZ+7Y5Kwt5GQzr/d24/WrFvLMEVnG7tUNnJLFeRQI2EeRlYeuK3o7YIzRsM8kVE33OrB1Z03+7djL+2xhQSGXPt/hUrsxQOM4NRXdvGhTAON+D/MVpQwB4Ul7cj9azdj0o5rWbtcxrp32gIcA9fWtWz37Y35wAP0ql5C5aNhyM/pWxZx4iA9Dg/zpSehxzqzqSvN3LOlkC8T2eQf+PmuslGbeb/drjbElLtSP78n/AKFXYZ3QTE/3P6VxYhe8VRNK5kVUhGcEoP5VpxYZJ1P94f1rnbgtNHDJwNqAD8q3IjteUdiVrjkrHQjDuANxJ/54A/q1ZkILbTn+EVryj94Qe8A/RmFYkDHap9VFd+F2PNx62NEZ3g+1ed6g3/Exuf8Arq1egq3z15zf/PfXDesjfzrtpPVnltn/0OC1Pi0UDpsH9KzrEfuXI/ugVe1Xm2A9FAqvYJ/oshPQKtfOQ2PqZPU5yEAX6kf3qt6n/rOfWokGb9T6MB+YqXU/9aP96ul7oyXwiyMVsVYdmNSJIHQSL0YVFN/yD1991QWAPkNk9G/pTS0udGGrcs+VmgH9anSTtVLpUitimmeo2akdwYz1q4b+QrjNYO7ml3mqQtTQlnyc1F5uepqmXzS5JqrkEjEscUzGKlC8ZppHzYouDJrVSX9sUazdeXbrZxn5pOW/3R2o85LePeeW7CuKvppJ7ppZDkkVcFdnBjsR7OPKtzVijRGzxyOa9H+FNvu8UXM+M+Xann/edB/KvKNLGXce1e1/CeNRqmouO0MQ/NmP9K0WjPGk+aNz6Ft/u/WpiOahg+6KtEDrVxZzT2ExUqVFvUdTSpKnrWiMmzQXpSPSIykcGh6YiA1YT7tV6sLwKCRxqE9alJqKkwJD0pM0E8YpKaYmBphp5qM07iGnrSUneihCJAaCajBpc1QATQvWimg0CuPY00U0tRuoE2SZpM80wtSbhTsJMkyaUGot1LupFXHE5qUdKriplNADqKbmlzmgBV60+oweakpAFA+9TRTh1pjHNTlGKCOM0CgBr1YQ/KKgfpUkXTFSwJD71SX/AI+hV1jVHOJ1NQ2UjVPTNIDg04/dqLcBzSGj49+JOg3MnxA1CWEqqtJHID7mNTXPfZSJp9zt5YkOAf6fWu1+L2oz6d41cwAHzbaF+fXLL/SuWluftAWXgCREP4lea5arlc9HDRi0Yllpj3EonQ4EbEit9Vbz2V+oIJ/EZrmrq6n0+SUWzYHB5GevWurs1M+XJ5Kof51hVvuddBpOyOau7R2nmlDtgNkDsO9bGnhH08jPKuf15rM1OOaGWb5iAFDEdqW1kkjUBOjKpPv60NNoIySkyxPb8u+7BHWrFqduUzxgMDWbeSNI7leDn+Qp9pdDylJ6hP5UmnYpSVzSRPLu0Ve7Ofz5rqYW3QzIf7nP4A1w0F4Lh0cHkEr/ACrbvdUaxtZGX77DA+prCrTbdi6c0tUbEk6tHCiOC+3IX8Oc+9dXbYaWX6LXjemTsLiKUn7oJb/P1r1yxucu5/vIh/SuTEUnB2OilU5kUWOZgg/54n/0Nq56Bx5aj2Fb5cC8Ujn9y4/8frnrbbsUmujC7HHmGyLyHL4NedXB3XMxz/y0b+degKf3mR2rztjudm9WJ/Wu+itzyGf/0eA1cf6Px1xUenjFtJ/urUurH/Rx70yxGLWT/dWvnI7I+oe5zsKn7cPQMB+lS6mMygD+9TYBnUQP9r+lP1EgzAejV0PczWw2fjTU/wCBfzNU7P8A49JP94fyq/crjT0x3DfzqlaFRZOT/e/pVrYym9RLW5ab92RyuefYVdBzWPYk+ZL6bWqS0d/KOT0J61py32OrD47l92ZsCpNmRmskX0SvtckH6VcS6jJwDk+maXKz06eJpSWjLO2ngIKqm6jUfMQPxqpLqNuhwz8+wzQk+hMq0FuzVMgHSoXkwMjiqfmkgYzg1mQSyy3To7HGM1SicdfHRjpE0nZnyxOapQ2KXUjEkgjAq2kbEn0rLuJpre4ZYXK+uKqCeyPLxE+ZqUjYisYrVyEzyvOT716l8LpAmo6h7wxH8mavHdOnmmkkMzFiF7mvVPhq7LqF96eXGP8Ax5quKfNqZzacdD6AS+KLtXk0n2yV+CeKx0cL94gfjVlXU963ikckkzVSXI5qwrcZFZkZ3dDmr0eRxitFY55Jl9HYDNON3g4NGNq1Rk+9mnYk1UkV+lXV6Vz8cpVsVtRSBlFSxpkxNNpaUCoGIRSU81H3poTEphNONMqxDaKDTc0CFzRuFMJqEtTJbsTs3eoi1MLVCZMVSRnKaJmfAqv5pzVK6vYbdczusY9WOPyrn5vFGlQHG9pP90f1OKaiYTxEY7s68TE04SZrhv8AhNdMHVJB+VaFv4n0m4bAm2E/3hj9RTcSY4qD0TOr3c5qUOKzUnWRQ8bBgehByD+VSiWpsdCldaF8NmplPFZ4kq1GwPeg0RP3p9Rg07NIoUfeNPpg4apMHHSkAlL3zSBZD0Un8KayyL95SPqKQE+eKNwqqWCjLMqj3YD+Zqu1/Yx8SXUKn3lQfzNMDRJBGKli6VgSa7okYzJf2qD3mjH9arx+LPDCMFOqWhJ7CZCfyBqWVZnVscCs+Q4lBrAvvHvg+yj33GpwhRxldz8/8BBrD/4WR4LugTa6gsjg42hJAefqorJtblqL2PUCfkBqhcTqinnGK4m4+KHhK1iX7RLMobgHymPI57VzM/xO8Kar5lnEJ51dCGGzaCCCCMlgaiU1a5cacr2sea/FuybUvFkcgcAfZIxkc5+d/wDGuRaE28McbNu2pjP0rR8eapbm8sTpUbwRRW/k7WIJwrMRz/wLvV7QfDeqa5aQ3NxmGI5+dhgsvYj/ABrjxFaMY80nod9BKLs9zjrq0W6uMMxUMg/Q+9dNphZeSCflx+Rr0e28K6TZYPlCV1/jk+b9Dx+laggiQYRQo9AMfyrxa+bRfuxRvBqMuY8W1uJ5ZkOCqtGVbg9jnrVXTIFkkMROcKQPY17g0SHggYPrWdNpNhK24xKrf3lGDz7iojnCtytFXTlzHkt1pwW6UMeGXPHqKqPHb2yRxwZ3gsD9D0Fd14g8LXV7ApsHBaMkhWOCcjpn/GvObW3ntZWtL1Skgf7r9f8APvXq4bERrQ5kyZ2vZFezJjuCmMDdkV0U8AulMT85HHtjpWfeWot2S7ToSM1rQBXxu5/zxWtV63RVKNtGLYaY0MCSsQS3OPSuysWIlPfMSfyrDtXH2dSOcdfzrQs5Mzkqf4EBrgqtyep1QVhJH/0tPZG/mKxoVbr71fuH23QI54YfqKyopGBIXpk/zrowyOTHapF8NtyT6E15+JQPx5rtJ3Is53PaJ/5V5R5CYH0r0aMVqeVJH//S4DVT+4A9/wClFmcWzgc8CmaqR5Qz6062yLaQ/T+VfORWh9P1MGEf8TIY55/pS6jzcL/vUWgH9oAH1P8AKlvhm4Uf7Rroe5n0FuzjTo/90/zNUbX/AI8X/wB6rt9xp8eP7p/nVK2JFmwx/FVx2Mp7lOyOC/0P86danKlR13GqkEpWTA/j3A0+FiBx13H+ddCRy8/YinVzcZVfyq1ZK/2guw42Hmq7ShZMk9RU8E4aQouelU07BB66hfRFQrf3ulZ72c8rbhj8TWjfMdiZ7VRNyIztIJohe2g58rlqb6ALGB3A/pWXDDdGRpoAD2Oa0o5FJz64/lWdBdvDI0a4wTnJqI3NKjWlzVthKEIuMBs846VnSWRubuTDbQPatq1BuId7Y3biOK2tL0gRStdT/MzHhew/+vRC7bHOKaMnSPDFzI5d22Rtxkjk/QV6Zoul2+nKfsnBfAZsnJx0qpE/QDtW3ZSKmd/FdCRm0kjoLfcuOc1sRmsOK4jHTJqcXyLVcrOdyTZuBsDNXINRkhYZ+Yejf41zQ1BOgqdZvM5UZpismdzFeR3HCcHuDTyua4WO9eNwQcEd6q67441DRfLK2iSxP0kLsPmHUEAdfx6U+fuZOl0R6AF5q5Exr5mm+Neu7tkVjaJg45MjdPoRU1r8W/FFzFvEdrGcnojf1enKSM4023Y+pEbIqevj+f4y+N45ZIo5rcYY4xAv/sxNOsvit46vWZZr8IAONkUY/wDZaiTVhqm27H14ajwxPAr4x1X4heOftG2PVrkDH8OF/wDQVFQWHjDxjcXGLnVbxlx/FK+PyyKV7K5Xsnex9reXIeiN+VRlHX7ykfUV8Qa5revPdIq310QU6CeT/wCKrPsbvUoZ/PuZJJFKkfPIzfoSafPdXB0bSsz7mkmhjGZJY0/3nVf5ms99Y0aNtr39qD6edHn/ANCr4p1fdfzQlVUHDD9aZpunT217HMwXAJ478gij2llcXsdbI+yLnxX4YtsG41S1j+sq/wBCayH8f+CU/wCYvb5/2SzfyU18s66PMiiHT5/6VlQ6YVcOXJwQcAU41bq7JnQSlY+trn4g+EIUJN/uycYWOQk56YwtZ2reLoo08rTeWI5dhjGfQHv9eleQadHHbxC+kH7xvuA9l9R7n9BUEuoEsdp+propXerPn8yxahJ06R0N5qMs775ZC7H1OaxpLs56msw3DyGp47eWXpXSl2Pm6km3ebJPtXOaBdsDkGoZbd061SfK9apxtuEIp6o63TPE15psi+VKQO4PIP4Vu6x8R9dsYxdWVlbTW/G5iZNyE/3gDjafUceteWmUjpU0N/LBIAOYzwynkEHg8VhOPY9nBYmVN2lqjvrz4p65BatPDb2wIx1Vz1OD/FWFB8Y/Fkt2iEWiITztiOcd+SxrmNTgWDKpgwScr/gTWQ7WigbNgOOMYri5mtGfWx9nNKUT1LWfif4ohty1ncIjEjkRqePxBrlV+KfjqWYI2psoP92OMfySsC4kW4tt7cbQM5qvA9sNwaRMlCAM98cfjSTsrMuSTeh1ureP/F3kgw6pcod3VSBx/wABArHg8ZeL7ieMTareEE8gyuB+mKiuYkSzaY4G0g8+hqxHdaTsISVTIRjABPPX0qHPTQ09n72pseJNR1ptNEy3tzuDDpM/Q8djXKabcakbhZLuSdgAT+8dyP1NdHqE4Omu7dEw3610/hyyttTgS9lXMPVQR97Hcg84/nSo80lZDxDhTfMV5fD9/wCIbIKhW3jLqwkkycgDBwByevsKv6d8PtDsRvneW4kyM5IRePQKM/qa7UyAAAdBTQS3Su6lRjFWPKr4qdR32Ofu/C+gXUJhkgIUkH5XYHj8a58+BNPt5xdadcSRMvRZAGU/iMEfka7xw1U3fFbOlF6WMViJp3ueZ+JrC7hsvLkTnepDLyp6jqP61yuk2dxa3XnTABSMdfcV7bL5ciNFIodW4KsMg/UVwOvWUliVktl3QuevdT1APt71w1qHJG0T08Pi1UknPcoayjS2yKOCJO/uCKoaRbS2d4C5BEhxx+NF7eM0GR2KtUOkXVxqWrRWqgAEjp9ef0rz5XjB3PSc1zpnqukeG7TVbiLUdSXzIrYkqh+67cfe9hjp3NehPJnjoAMVnWwjt4Fhj4VeBUwkDV8hicVOrvsXJ3dyTG7imGNq17f7OtvluWPSpYbUyguBwK4ITu9SWc26EVAK2bq325NZLDBrrUE0Rzu9hB05rM1PSrPVIik64ZfuyD7wNaNJmslKVOXNF2NYs8i1uxlsYnt5+q4ZT2Ye1U7dhtQ+wr1bWNMj1Wxe2bhiDsPoe1eSrHJbHyJRtdDhgfUcGvo8HilWhrujdO7NaybdBj3P860rVhHKwX+JVP8AOsOzk/d4z3NXI7hY33k8FVH6mtXB30OmCbdkTXLkXCEfxbx/Ks+KRQCOerfzNTyzJK6MDjaWP13DFRrEi55Jzn9a6KKstRYjA1ZqyRDqMirplwT3TA/HivPTXoN7CLm1a2DFNxHPXpzXOf2FN2lXHuDXZTkup588trr7J//T881gqYOPUUtscW0h+n8qg1dx5YX3pbeXbauPp/KvnktD6W+plWfOpA+5/lSXhBuQR/eNJZnOocf7X8qZeH/SV+pre2pnfQlvz/oMY/2KzYTi3b3Y1cv2xZx5/uiqcEMssGEUnJPXj+da04trQ56k0nqYYbEyH3NWrfDREdyxq0NFvCQWKr+Of5VZg0iaJMF1JyT0rtUGcLmrmLITuUH3qe2B+0H/AHa0jpUwbdvU/XNSJazRsWZRjHUHNRKLLhJXM+8+6M/55rMkRy+QCR7Vq3rDOPSqouY1O1utJaIqbTkaKZBrLYP5paMZ5rZAzgjjgfyrPtVM1yLZQd0jY+nqaUS59Edf4ctna2Eswxhjt9/euuVewqO2gSCFYkGAowBS78NVpGl7IvQ/KQDXVaNpkmpTrGvAPUn0rlITucV6HoLNbwSTLxgYz9a0ir6I56k9Bb6ygtG8qI5C8Z9awLg4JxWnczmRzmse4DVu1Y4ou+pB5pXnNXoNQaPlT1rDcsOKFYjk1jI6IPQ6MXIc5PequrW66npUlo3XGU/3hyKylmIq35+E471DNEeGpDCruJUUMGIOQOueetWItg+WLGPaq3iu3W2124K/dlxIP+Bdf1zVbSDmJx/tVMloEZa2NC2uLWKeUXDKvPerLXdrIdtu4fHJxXLX/F1Ifcfyp2mN+8cD+7/WlyLcI1XzWNKe5SG6RpBwRyK0LO+hnuSsYKjBIFYGpECVCf7v9as6SkpusqjEEEcAn+lDjoOMnzF3UbgQ3EUh5wDx9DTk1Bb1xbKhBY5yfbmq2sxyBo8qe/r/AIVBpcMyX0blDtG7kj1BoWw5N89i5fM9m6SYyMnApIdaeW6jXYFBYcg+tWNdQtBCy8neR+lYUVleI6ylMBSG6jtRFKUbsmV4ysjb1hj9mDA8hx/I1U0aae4vApxsUfMcevQU2+l8y22e4/nU+mKbWIE/edtxx+n6VrRjdWODH1+SLktzs7u4O3aOABgfQVjeZluOlNmnMhwDTIfeu1HyM11Zu6dB50yoe5r2u90Ow0/RYmiAMjgMW9c14zpj7ZlIr2e9laTQYJHbLDj6AVpD4keRi37kjzHUEAY4FczMvWurvyOa5qYZPFdVWxng5O2pjuMHioAxByO1aLwM3QVSeLYea4pM9qnqWLlvtVi0Q+92rglbEgz1B/rXaE4FRGK3EbFkUN1zj1rlraan0OWVbrkL09uh0yUKP+WRP6ZrhYji4jYAkBlPT3r0SJme1AHQxkH344xUdhdWSQKHZQcdyK44TaPfqRTs0Q36l9JnGM/u/wCVcZaw3ZkjkSGQqGBztOMd+cV38YWSzkRe6timaZrdpFaok08a8cgsM04SaTHUjdq5fjt47+3a1fOJBtOPQ9a9DtTHBEsUI2ooCgDsBwBXD6Eo81pOu1ePxNdSsvOBxXVhY2jc4MdPmnbsbAm3cV1uiaYt8CSegrg4WJbOa9A8PzuHEaHGa2cjk5SHULEQkgCuYnQKeBXfa0uHx361w9yvJrZSVjDkdzKnIVciqkkaTxtFIMq4wR7Gr0i5qn901hUlc6IRa1PKNSs3tJXtGH3TgH1HUGt3wdpS22qrdmTOIzxjjnipvFUOWjnH8QKn8On86z/BF/JJqE0EhH+qyv4MM14mO5lSnyntUpKSTZ7CJ+uDUsc3rWQHNSI5zzXxy7GzOlgn7E10dhc8eWO9cJFLjFdJpM6eZhzgetRKCWwI071Otc1LgHFdLdzK5IHOK56ZCDVwnpYHDUqU3GKeetRk5qZu5pFDs15x4rtPKu0vIxw4w31HT869CLCud8QxGbTpG/uYP61pgKvJVXmdeHhzSszzeNSgIBPJzVhEY1PFECgq+sB29q+sTR9LToRh8JRWFu/FTrHitCK13dsmtBdLmKbwOK2jFsctNTnync00qM9K2ZLFlHNVWt+elV7MjnR//9TzHVugP1ohOLWTPtTNXPyjtz/MU2I/6JID69f5V4MVofQt6lGyYHUOP9r+VWDZzXM4cYVATye/0FT2GnmJ/Pl+8c4HoDWwErvp0L6s4KuJsuWJTW1RVUEBtowCeakKetWwmRTvKY9q7IxtscE5uW5nbMUpT2q/9nPcUhiAFXykpozTGOlN8oHtVwr2NSxxrmgZiz2cMw2yKDnv3/OudvdHkjPmW/zj0PUfT1r0E28T89KpS2xTpyKlxuNSaZy6jgfQfyq14XthLqUs5HEa8fUn/CrFzakfOn4itLwlGDBczd94H5DP9a5+Rp6napqS0OmJxUJGTxVhwCKqBwDVDkzRtQdwWvQoUa10tSeshzj2FefWsqF1NejWKyaskUKYAjXApOfLqRy82hhKJHmAPeulOlwm3yXBfHSorvS7m2xI6HaO+Kh/0gwtKgOF6ms51XLUqnTUVYw7qwVHIrMmQAYrTu7zaOeprHkl3DPamm+pVl0K3WgsehqLdTl561dxRjdnA+KraKbUoWdckxevoxrDt444XZI1CjGav+L7sx6miKfuRgfmSaytFjutRuDBDl2Y8Z7DuaUlpchSXPyoakJub/ylTezHhcZJr0XSfAskwEmoN5CH+BQNxHua6PQtCstIj34Dzt96Qjk+w9B7V0LXYA21lKpfY6oUEtZFO10Dw/pwBitkZx/E43H8zWos8K/KiAD2ArOMxbmovNJrN3Nkl0NZ3ikGHRT9QKx7rRdJvAS0KIx/iUY/lS+cRxmpFmzS8h2R5/r3ha7WJTaHzVVs4PBIx27VxM2owxFraRJEkHykMuCD75r3iSVdpD8g1wviHRLTUwXHyTAcN/jWkJpaM5qtP7SPN71AtuXXt1q9GnyqB2AqG/haKKWKQYK9atDha66L0PBzKGyJAO1SIcGkjIHWlYbWz611RZ87OOtjo9H2tdIH6Zr2nxH5VvpFvFDzlQePpXgVpOYnDKcEV6Xo+s20w2ah8ygY5PSiV7po86pBapnNyyNK201W8qNeWNaDvAt2zpygbIz6VR1e5tH2/ZwRx82fX2q5Sb0OfDxsyCbYFJrAunDNgUsk7EYzgVTdxWaR68XpZChsjFc7qUbvdjaCfkHQV0EKEtmq800cTvEzAFTgisqj0PYy2L5jT06U/ZEB/u4ri/sVzM5WKMsR6Y/rXU2Um6IFemTTLK/tbRpFnZQQx/z0rlimm7H0MndJM3dPB8sRsMcbT+WDXCw6LeXKkQheCRyf/rV2tpdJI7TR8qxyDWXBqsFjJNDI+MSNxjPephdN2LnZpXOu0YGMNE33goB9iOtbW5jxXI6XfpLd/aE+5Lx/kV2AIFddB+7Y8/Er37l+3cjGa6vRdQFtcLL6VyMTqRzxVmKUxtwa0aMmel3N1/aExZB26VzV1FtLHP3aZZ3bDlTisrULsliA1Rs7FoqzTDpmqDSc1BJLlsmotxY5oYzG8Rv+4hHcsf5Vzvh+a3tLuKTaFLNt3fWtLxBMHnWAH/VDJHu3P8q87mmmSdlVyNrHAB968+rT9opQ7noUnyxiz6FRs8VMGrD0W8+2Wilj+8UAP7nHX8a2Qa+IqQdOTgzu5bq6LAcjmrlvc7T6VnnpQpNTchxsddZ3cZP77kVYkkgc/L0rlo5SBVtJq5qjtqaQfQmuGXdleKpMx5qy/wA3NUnqI1bqxahqG6s/Viv9k3Of7mKslsVha7c7bLyR1dgPwHJrowibqo7sLD30kc5aqNuK1YYw3Wsi3bZitqGQDFfVRkfRo6fSLWAzqJulejXdhYJbIbY7sjnFeTQ3O1gVPSu90a4kmT5uQBXq4aotmcOLpS0qRlsc/qVmEJIHFctLCN54r0DV9oBri3cbuldEmhxi5K5//9XyzVskDHrVmzjPlZPQnIpl1F9olVO3f6VoLjsOK8zDU01zM9TE1GnyoeoyeasBeaiA5q1GMmu9HnsuW1m1w6ogyWrrv7BhtYR5hzJjn2qDRbVl/fnt0PvWjeStjrXRShfU4sRVsrI5a6gjTIWsiSMdBW1cuSSKoeXvrWdjKldmQUPelVOa6O30mWdgFWrz+H7mMbmTH4VzSkkdsUzlghxmo2XPWujbTJl4CGqL6dcDnaanmGc7LGDkYq/okIQTheCWBP5U+a1mGdynip9JxHO0bfxj+VKWxrSdmSkEHaO9UGzuNasylGyKzyDuJ71kdLJLc4YZrstN1NrQhl6iuIDFMYq7HIxGRQ4cwc1j1K98WTXtt9mAABxmuee5k8vGfl71hW8uTyc1euriOOHAOSaXs1ElSbMq5laRyTUAJPFRNNk81JHk84pM2ppD8ccVKihV3GhFYnkVS1+cWem7AcPNwvrjoTWbkbpI8u1C3XVNUuLpnIVnwo9hwP0r0zw5ocWjWu4AGaXBY+3YfhXF+GbE3OsuW5igAkP+8fu/59q9VqKs3sVhqMfjFLE0IrOdq9aSuh0S1SS4Xf0JFZxNZshi0ido/MYELVKe1Edet6wYI4VghAAUY4rze7TJPvXXCC5bnnyrNs5qQEcioizdc1fmiOaqGFvSsaisdMGQl2IwTVWYZGD3q4YmHOKhZCQcisblSRwfiCyElvJLGPnVT07gViwkSRq47gGu/uo8g56GuHMItpGhHAB4+nauqhPoeTmFJtXI+hpXcEADqKRvao1Umu6Op8xVjbctwnpWzBIaxowBWhHKq1qtDzK8bmqxOwtWHK5yRVt7n5dtUWIPNJsyo07blViajWNnbBqwBlq1LezZvmbgUmd0XrZEdlbPJMqgZwRWY3g7V7vUJDK0SKzZLbt/8hXdadp5f58fL/OuwtLIIAcYrnlLU+jwVPljdnLaN4ItIUAlZ5cepwPyFdIngfQzktZxsT13An+ZrrbZlCbcYxV1Sp6VNkj01qch/wAIdpSriO2Rc+hx/KuQ1X4Z2Vyzy200kEj5YZw65Ptwf1r2FnC9agdkfilpuaW6Hz+fDeraFGFlTzIx/wAtI8kevIOCP88109lMl1arIhz2Psa9Skt+4rlbjR7aKaS5tkEbycuF4ViOhI9fenT0ZnWhzRMHDCneZilf7xU9R1FRnaeprpbOLkexbW8KjjiqkspkOaQBTUrLGorNs2jRZTOTzTJ7qCxt3u7g/Inb+83YD61LxI4VDgdyeg/KugisdCljRLqIXBXJG9MjJ64BNYVKqRusHN62PD1vTO8k1yRvkOSaz/JgmmZuWJPQZ/pX03a2Ogx/NDZR/wDfCj+lb1o9rbqEt7eNQOmOP5VyOolqdPspWszwXw7/AGjb7HjtZn9cRscr09K9AaMrhiCA3I3Ag/iD0r1BbuUj5dq/Qf41n3dpHeIRKMt2buK8PH4ZVXdbnXSny6M4JQTUojNXrnS7i1O5RvX1FVFPavm6sJwdmdNk9UOEeB1qReKQU4KTwK5m29yeVIeZMjFVXapSCDzUL4Ayf1pwjrZDvYqu20EntXFalc/arjK/cXhf61q6vdTEeXECIz1b19vpXO19DgcI4e9I9jAU1bnHIwBwatrMV6Gqe1TzTmibHFexCB6VzSiuenNdRputSW67UPWuBDFeKtR3O3rXVHTYV09Genr5+pKWXk+lYs9v5UhSQHIrDtNZnth8j4ps2rvLIXZuTVXuaxTXw7H/1vOwPmLd+lTLUANSqa5KStFI66rbm2TBjurTt03MBWUCN1bOnsqzKX6ZrQyaOxiJtYFRjz1xVOeTdyaV987FlyaryxOq5INbwr2Vkc08Om7sqOpZq1rOwEqBmFZSzBW2tXUWEymFcVM5tjhBI07SAQEEda2PtC7fm5FZokGKUvmseS+5pzpBOY3bgYrLnjU84q8xA5NU5ZB0p8thc1zKlgU5yKyJIFjcOByproXYYrNnwahzSKSM+VBIN696peSAelW1kZJdmMqevtV8Qqwz1rGVZI76S5tzHNozdBT0sp+oWt6O23dqurbqopLE2KlRTOZFpdD+GnmzuWHI/Wun8n3qZIk70/b3EqVtjk10yZsALzWnDpDqMsK6VEjHQVdgtmuD8g4HU0nVLUbHO22lMzZClyOdo74+vH515/q3hfxvql9Ndy2YVX/1aeYmEQdB97/9Zr3mK3hiG1dwPrmnMgxw7fnWbqA2zw7QNDvdFW4TUoxHcSuMqGDfKF45GR1JrolTFbOtDF83OcAc1mIQa5pVby1PRpw9xEaRFiDius0WBzOgX1FYMQ5BrtvDm3zSWxwOK0jMzqR0NTVF+cgVycsGWNdPqMhaRiK59uW5710e392yOaGGTfMzKazDGk/s+txUXGaH2gVzyqNnXGmkc5JZJiqE1qoBro5QOcVlT7eQaRo4o426jUEgV5vrlwtreoD0Yf1r1C8TncMV5f4iijknDEnzNpGB0wfWuihq7M48Rh3NWiVjIoGMg0qv2xWLFvi+Ucj0q+koPXivThofOY3LZWvY0kLHtTt+Kr/aPlwKZvzW2jPBnhJJ7FvzKXdmqgOe9bthp15ccRxMfcjA/M1LkkJYWb2RXiTkHFdLp1lJcsHfIT+f0rb0/wALxRL9ovX3kDOwdPxPetqKMDoAB6DtWM6l9j08Jl1vekTWtuqKFUYArXiQmqsK5rds4NzDd0rI9ZQsEVsx7VbELJXd2OjRJaiaQ/MRnFZN3bBThRxVxjfUfPbQ5d1NQEc1sSRCoBBuOMZqJKxvCVzOBfGKpzL1HrXRSQJChZutYNwQTkVnzHTCNzy3xjaTRKuoWrFGibBx0Kn1+lc3a6jqCoPNKsevIx/I16jq1st3aywt/GpH59K8ut8MuG6jrQ5voe7gcLTnH3kXf7UuMfdUfnUT3dzMMO5AP93ipBECamEQHapc5HoRwVFbRKKyXi/cncfjmp4tR1iE5WXcPcA/0qz5eO1NIxyKyaNVh4bWNWy8UXETAXMIYdypwfyNdzp2sWV6AIpBu/unhvyry3OeDSbCpDDgjoR1H0rCZhWy2nNe7oe7xzbeM1pRyBxXkWk+JJrciC8zJH/e/iH+NemafcR3CLJC25G6EVk7M8HFYWdF2kaDrWZPp8E5LMu33FbDkKMk1i3138vlp36muOtSTWpxupymBOkULlYyWFRrcbei0kp3NQkRNedLB077Gf1mYkkzHkKBVN1Z/vHNaHlE0eTW1LDQjsHtpPcwZLZWBVhwa569054syR/Mvceldy8PtVaW3JGa7Ipnbh8ZKk7pnnIHpTtxArW1SweJTc26lh1Kjr9RXMpewuPlb8+tdUNT6GhjYVFoyzI2ag8zHSmNKpHBFU3lrWLOpTLvnH1phnOetZplOOKb5uea1sPmP//X83BGcVKDVUnDnFSBq5KTvFHZVVpNFlWAOTWjbyDcMetY+7mpklwa0sZNntfhi70zyhb3Sglj949q6bWbbw+LQvG43dgK8Eg1B4l+ViKnk1aZlwzk1k6TbuN1LKxo3kkQuDsOQK1rO5UxjbxXFC4LnJPNb1nLhQK6Uc0jr4ps9atCbAzWBHNgZzUhuC3Apt6GXKzSluM8CqpcnmoU+bmrGB3rlqVbaI3iiJzxVCVsmrEzgcCokjLHcR9BXm4nEqmrs6adNyZAkffHJq1GjRnI6VcjgwM4zVjyFxivmq+MnN81z0KcFEjhm9RirAZTSCFTR5e3pThmc46PU25UyZQWOFGfpVmO3lbkgD6mqKsUbNakFxuAB616OFx6qPlehMo2V0PS32nLc10FrcYUJgADoBWPuyKmifBr1U7nK2dADmkwDxio4JNw5q0BV20Juee+IotmoEgYDKCP61iRoR1rtfE9ruiiulH3TtP0PT9a46uOaakevQleCLMeK2LG48mQEGsNDVtHx0rWIpI9Htvs11CN5AbHNc7KII7khj8oNYq3ckY4Y81WkuGZsk1aRCjZm7dTW4OICcVQMueTWZ5p9ajecgYp2NEXJ7kKMLWJLNuJNLJITnNVGOeKEjSKM26fPPpXmOoP5108nXnH5V3ms3AhiKr95uBXDiPc3Nd2HhbU2UNLmasGcnFP+z8YraW3G0kUzyvau5I46kTIWN424GfYjIrpNPn0uUhLy2jU/wB4D+lZ7RjvTGTB460NHJPCxluj0i0tNPVQ0EUYB6EAVrx8cV53pOpyWzYfle4/wrvYZUlRZIzkGspRPOrYfkNN3PlbexNES1ATlBVy3HGak0p0vduX4UwM1vWX3wTWNGwHFbNmw3CkDikepWcglsh7DH5Vz96RuNblkBHpwPqua5O6nDSEDtWtN6HFJa6FRl3Nir0MCxpvPJqO3UO2TV6cqkePaoqs3oo5y+YtnNc5KcHFb144zmsCY8n3rnPQgZ0o3V5HKnlXk0Y7O3869gY4DE+leR3hBvpW9ZG/nQz6HLepahfPWrademazYmwcVqRjcgcdutTc9Rpl9bcyKML1qrPZyJ94V6D4TjtLh/KuMc9Kn13TYkdgB0PUV0Qp3VznlWSnyHkzxMppA/Z/zraurbaT7VjyqRWNSkawmRnrxW5omuXGlTcEtEeGX+o9650uynFKGzXHKm1sVVpxqx5ZHtv9oxXUKywvuVxkVnyybzmuE0PUWil+zyH5W4B9DXZ5rmmnezPiMfh3RnyMFX5s1cSPPSoY1yc1pQx5wKycLnBcSO3LUjwY7V1On6eZ0LAcCoLuz2EjFXCldXE52ORePFVnyAQa2Z4gMisyVM1pyWKjPqYk6r1rzDxJpAtZTe24xG5G8Ds3Y/j/AD+tenTEhsVn3EMdxG0Uq7lYYIqoNxNY1rO548W2RFz1AzUbThfvZq7qNm9lLLbP/DnB9V7GsWbnBrthFSPQWNqQXust/aU9f507zwec1l0/JrX2SH/a1Y//0PJ7uTyXDDOKnV8jIqrqQBUHPpToCfK3ehxXlYepyqzPWxFNyd0XVbijd3pIyGWoiTnFehHU82TLG/FG/moN1KDzVEXLkZNdLaH90M1zMQyQK6e0U7BSkI00zV2FectVVFwM1YD4FYTkxpF8MqjionlLHYvLHgAetMhhmuDhBgf3j0rcWGLTYGlX5pSMbj6n09K4atRQV2bQg3ojHa28ttknMn8Q7L7fX1q7HCABUcCE/Mec81oItfJ4rEOrNs9KEFFWBV9KmWPPWp4YSxwK0vsuwZPWua1y72MjZjtUbLWm61TcVjNWKizPdabC5VttWHqrtw2axjU5ZXRutjWSXI5qZXI6VnRtxU+819XgMV7SOpyVoWZ0FrKSBWtG2RXM2cnIBreifivYWpyNli4hS4geCUZVxg/0rzK5gktZmglGGU/nXqIIxWXqmmR38QI4lHQ1nVpcyujpw9fkdnseeA4qZX5ontp7aQxTLtYdqgIIrFK256XmiyXqJn5qDcR1phbNWgsTs/pULvmmlqhYHBJpjigJ9aqXNwsKFs4wMk0/EkreXCpZj2FYuuwNbYgdsvgFsdBnoK3pQuzeCV7HL3tw11MXPTtUcUfNIV5q9BGDya9SMUlY3khUhLDipUtVwd4+ldp4e0M6lOkC8Z5J9Kuazo6WjmJedvGa6qVO5wVppOx5hPEAeOKplDXSXVttJrFkXBIpThYUYldI/wCKui0i/wDJkEbn5G4+lY9umX2E4Bqdo/LbB6Vk0OdFTVmejg8VoQMABXMaXdedahWOXXg/0robdtwrJo8+EOW8TSDY5q/bzYINZWaljfbUtIwqKzPR7LWC1uLYnA6Z9KzyokmZYzuAPWuYjuCo4NTLdOjcHFCVjmcTq1wmCDWbdXpGRnNZJvGxVJ5Sx5NRJXLgiWaYucmqEj0rvzVOV6ix2QWpDdTCOFmPYV5TLlpGb1JP516Le7pomjXuDXn8qYYis2z6LLxsTc81rQNgEe1YgOKtxzADFSeudZpV41vMrIcHNej3Lfa7QTnkkc147ZT4kXnjNew2zo+jiRcHjmuijKxy4lLRnBXyHJrm51+auiu5gWYVgyfMxp1Jo1jSdjLdOeKiKMOa1REDzUEse0etcjdy0rFSJmEgx616JYTtNErN16H6ivNw21+K7PQ5y24E+hrnrx0ueHnFLmhzLodhEK1oF5GazYegrXhxgVyHybR3WgSxiMxN1NR6jbgkkCsfTpGWQYrr50Dx5I7VvCXQykr7Hm93HgmsSVMcV1GoKu5gtc/KoNW2EUctcg76qcVr3UeGNZUg21JTOK8W2e+AXadUG1voen6150ybwADz6GvYtUi+02M8OOXjYD64yP1rxyQsiI44PtXXh3pY0hJ8tgeLeA0S/UZ/xqHBHFIryIcqSM96UuzHLE5rrBH/0fIr/lM9RRET9nb3NJqDL5YwRVdZ9sRXtXhxTse7KSTK9vdPBM4B4yeDWomo2k7bGby39/u/nXMNIRIx75qFBLcS7IELt3wP8gV6FPmR51VRep2204z1HqOf1FSQx+YcZrCtdFut2+eUx/7MZ5/E/wCFbwh8pQBnj1OT+ddCkjkcWa9vb4Ycc1vQAgYXn2FcLHNey3MdpBM4aRgowTxn/CvaLCMJaxx54VcE9yR3qJyCMGZEFndSjITaP9ritaHTokw0x3n0/hq/uA4FR7hmuOpUb2N400ty0mAOBj2FZl5L50wiB4T+dXfNCoXP8IzWLCSxLnqTXhZrW5IqK6nXRV3c0YlxiryDFUojirsRywr55M6jpdGt0kk3OOAM1bvCC5xTdOGyAt68VBO3JNbxWhlJ9Ciyg8VRmTGcVadjmoHbcMVz1uxrAzmqq3WrjjFU26muNrU3iSRHtU9VY+tWW4wa9zKZPmsZ1ti/aD5uK3Yj0rCtchdw5OK2Ldm2jd1r6qmzzmaamp8Zquh71aGCK1JKN1aW9yuJkB9D3H0rm7nQnU/6OwYeh4NdgVqJlqXBM2hWlHQ87l0u4Q/PGRVf7E/dDXo0i8VVIxmo9mjpWKZw8enzNwiE/h/jVxNLzzNjHoK6dhUDAVSginiGzIS2ih+SJQoPX3rzHxCxlvpmPZsflxXr2wZrx7Vv+PiUnux/nXRRWp1YSV5XZzW3nNadqFxk1SZfSnxN81dqPSbPWfA9ykV+CerAirfiL553Y9SawfB4Z75Nozg5/KtnxBJid1J5zXpYbc8zER9+5wN2u/IxXPTxHJrpZGBesuaLcxxSqnRCLaMRQyMDVmVsgHvUzw7RVNjxXGzXlNbRZilzszgOMf4V2kT4PFee6cxW6Qr1BFehwoSc1hM8vF+5Uui+GyKkWmrGDVgRY5FZtnPN82o5WOMipMnvUftRmlcw5CTdTGamk0wtmk2Wo2GueKiMLOM1ajiZutWGjwMCokzWLSMN4cZzXFala+TcMAMA8ivQ2j5PvWNqdkZoSyj5l5H071mz0sHX5Z6nnjxkGqbEhiK2pIyPlNY86FTmkfSRlfYnhlIxXZadrk1vCYg3ysMVwKPg4q7FKBVJWLaudajm5ZmXk9TVJo3LnZz7VjrcsrZU4pZLtzznn2oauXctvPsJBOMVVluA3ANUWm3dahMmOlRYzkydm+bNdN4flzMy+grjfM5HNdd4aRi0kvbAFY1fhPJzJ/um2ejQNla1YnxWFCTgVpxNjGa4z46e50tjKEkUmuwmukdQEPUV57BLitaK724ptmYy9B3GsOQAVu31zFJhk49a5+4kBzSuUjEveGrDmOa1b5jmsSRsDNaRImytJ82Qa8augBlR2YgV7BK+1GY9hmvJeJxuPRufz5rswyCBlj0op7IVJVuCKbj3FdpZ/9Lwm4nBQE+lLb293eri3Qkf3jwv5mu2s/C9tCA9x+8cf3un4Dp+ddPDZoqjaOn6VxKmludUq7exwFn4XQ4kvHMh67Rwv+J/Sukg05Y02RKFX2FdL5KZzVeaWGBeSBQ6ltERZvVmU1usYxgVg31wkK5zik1XxBbwggNyOwrhpLq71S5S3gB3yttUDuSeKqKb3B6Hpfg6z+1Tyao4+VMpH9e5r1G2PyMD61maPpiaVpsVlH/AoBPq3Un8TWhCSHZe1XOOhmpak24nrSFu9NY461UMrSNsj/OuJo3TJpnzEy+tVosgU+U7YcHrTIWBr5rOP4iR2UNi+lX4eorNQ1eibBBrxzc7AEQ26jPUZrMmlGasoJLhAQMgVUuIXTqMVXtbKwnC+pCMseak8sYyahTjk055wBxXPOpc0hGxSnwOlZzGp5ZM5NVCc1gnc1Q+PJOau43YFVolq2Dg17uUw965jWehoQDHFakR4rKgOa04zxX1dNHnSL6NxV6PO2s2E81rKMKK3UTO40io2WpiDTSM0+UdyqwJFV2Wr7DioGXipsWmUWWoCtXWWottNItSKmzvXj2vwmO8mQ9navaivFeaeLrXZeGUDh1Dfj0Na0tzvwdS0rHnDsQKijfDVNcLtFUQSDmu2CPYbPVPAt7FFfqJTjIIGfU0eJrhjeSsp43GuE0+6MMgKnHNdxPdafeaM/mELOnIP97NbRnyswcPe5jmIWLN81WH2dqpW1xbDcsh69CO1UJLrDtsPGeKqcmzeFkizcMvNYkr88U+WYnnNUnYmsbAzX01SblD6mvVI48CvPNDgMlzF36GvTQPSsJ7nj453Y1F+bitRLYyAbapIvNb9mMoBWTPNuzPexkHUCq5s2HHSukZc1GycYqCuc5z7G2etTJZge9aTJTkSi4+cqCDHSonTtWmVxUZi3UmCkYnlYal8nJ4rTaH5unFSLAAMipaNozPOta0cxn7RAPkPUehribuHIIr3GaDKkEZB61wmsaGykyW4yvcdxWdz3cFjfsyPLyMNg9qerYrQurN1J9ayTlTgjFUme5GSauWN1HmZquXwKaXzzVDbLBYVCzCoy1MBLnAqWRJ6XHrudwq85r1HQrQ29mu4cyHJ/pXMaDorSOLiYfKP1r0yKDK4IxWFVXVkfOZpXUlyxHxipgcGogrI2GpxPOa4mrHzrLsUm0VbWY1lh6f5hxUtklySbIqhI/WkZ/U1Wd+tAyldnOKxJjWrO+etY8vJwK2iyJamDrt0LbTpSerjYP+BcV5jHN5YACnjtnitzxNqSXl59mib93ASCfV+/5VzyRnr5gH1r0qEOWOpcEralyYLIokT7x6qRyKrYI4Yc1ZjUIMlw3v7fjTXePcfmNbClvof//TqCNVOetOBxk049aaO9eezaBi6hfyQKQg/HNeY6trt7LIyKdoP4n867/Vu9eTX/8Arj9aUDVlKViz5Nd98OLOG51qS5lGTbxZUe5IGfyNefv9+vSvhh/yErv/AK5D/wBCFdkTGR7SWOKiU4nI9hTz0pi/68/QUS2MkVrqRvu1OihUAFVbr71XB9wVxx3Oh7EUoBQt3xVOM4q9L/qz9Kox18vnf8RHZhfhL8bHFXYic1Qj6Vdi614kjqOx0advuY4NaGrBRbZA5J61k6N9+tbV/wDj2/Gsijj3mdRtHSqbSNU8vWqrVjLcqJCzE0xeTStSL1qkWi7HUq8moo6lXrX0mV7GFYvRHA4rQjJrPTpV6OvpKZ5s+pqwcsDWtism36iteugyCkxS0VRSIz6VCwqc1A1SUiAimEU80w0jRbEZHBrl/E9vHJYCVvvI2B+NdQehrnvEf/IMb/fq4bm+H+NHid4gANY9bV50NYtd0T34jlYggirfnPsxmqfcVY/gq0JkBYmmFiKU0w1TKiIxz1qJRlsVIajX71Qxy2PRfDES7vM7gV2q1x3hj7rfSuxWueW54eL+IuwIGPNdBaqBgVhW3Wt+17VEjzmTsBmmMoqRutNaswRQcc0KoofrTlpFiGngDFMNSjpQMaqAmn4FIvWn1LNEVZUGM1nSxrya05fu1Ql71jI6obHK6lpFpMrSEbT7d686u7CFm2HPHevWbz/Ut9K80uf9aaInuYOTscZPH5bFc5wahNWrv/WH61VNanqCKu84zjNdpoui20mJJCWI5rjYutelaF9wVMtjkxD91nVW8UcahUUACtaJRWZH1FasVYnydf4iaSJXXae3ess+npWwe9Y5rkqbnJIiJNG84xSGk7ViSNdyBVVnJzVh+lVT3pgylKxwa4fxXqVxp9qFg4MpILdx9K7aXoa858c/8e8X+8a6KPxIg87yc09ScVF3qRelesaolU45qUtzUC1KetAm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0359" name="AutoShape 7" descr="data:image/jpeg;base64,/9j/4AAQSkZJRgABAQAASABIAAD/4QBYRXhpZgAATU0AKgAAAAgAAgESAAMAAAABAAEAAIdpAAQAAAABAAAAJgAAAAAAA6ABAAMAAAABAAEAAKACAAQAAAABAAACXKADAAQAAAABAAABxQAAAAD/wAARCAHFAl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sAQwAGBgYGBgYKBgYKDgoKCg4SDg4ODhIXEhISEhIXHBcXFxcXFxwcHBwcHBwcIiIiIiIiJycnJycsLCwsLCwsLCws/9sAQwEHBwcLCgsTCgoTLh8aHy4uLi4uLi4uLi4uLi4uLi4uLi4uLi4uLi4uLi4uLi4uLi4uLi4uLi4uLi4uLi4uLi4u/90ABAAm/9oADAMBAAIRAxEAPwDz+V83C7uo/wAau6uA0asOeCKqMoMufVhU+oAGIDj/ACa+aqRs9D6eL0LDqq6eJO5XFUtJzsm/H+Qq/Kdulr/u1kaXKsazJ6//AFqILQb3G7gL0sOi7f50t2we9VxyNwA/OoLcE3bB+ckfqaluAFvY4/Rhx+NWDI9cG2WHP97+tR3aKVLgndg5z/8AWp/iM4lh9mFWLmNRC59jXRR+BHNVWrMIxzmIYQ455ArQUDyF/wB2q8N9H5O1c5Xjt/jUkb7kJ+pFbWME9BF/48tv1/nV+wu4oIDDIMFud3aqNjfwpCYZDkqT1FSgpPlk6A46UktbibuRyO5uHLYzuU8fT2rTEayrtbkBM81jQyJHegTEAEc5rrNMWK+uCqYaOMYY/XoPfNNQbloJ1FGN2P0bSB5huGGyM4wB1P19q7i2t0jACqFA4AAxUUKhRj0rWtk8xlUV6dOKgjyKk3N3Y4RHoBQYD3rrhpiRW6yv1btWTcRgdK6I6o4qsrMxBDmqV7pNrfR+Xcxhx29QfY1uIpJqYx5FTNFU5a3Rzui+D/CN04s78XEUzcKRNhH9B93hvr17V1a/Cfwv8uyS5UIMAb1P/stZk9sGHIrsPD2syzp9hu2zMo+Vj/EB6+4rmlTi9TujWkla5z5+DehMQY7y5XBzzsP/ALKKZ/wpfS2bf/aFwDnONq9vwr1eCXI57Voo2V4rN0kaKtLoePp8IbCOXzUv5RjtsHNNf4SQl3kj1FgX9Ygcdv71exmkNL2URqtPueJj4STQ52amG3KR80R79P4qzP8AhVGthiiXlsyt6hlI/IGve2ojxvFL2MepSrzPDB8J9WXCtfwhR/CFYirdx8ONSMHlxXsavgc4PGK9mlbDEVRnmSKNpZDhUBJ+g5NJ0IdTSOIm9EfM2u+GbvRtRjjvrqK5fZnbHu+UZGM5AohTnAqa/vZdS1Ca/m5aVyeey9FH4CnwDFccmr6H3uAwnsaST3ZoW1o0xAFXZLMIuK2NDWISfvMdO9JehCx29K2itLluq+f2ZyM0eDVCRa2blQGxWbIBjNTI3iZ7DFV2VHxvGdpyMHB+m7kgHvirUhqmT2NZXs7ojE4eNaDhM3F0nX2sDcjSdiXIwgCBwifUgnnrk9etRLBqmjanbyW9o0jRgSBVjbaGJzztA5/lXqXw61l7iwk0ydiXtSNhz/yzPb8On0r1W2kLock8V2xV1c/OsRSdGo4PoeXQS6lPaQm2jkjd4g8okjb5S5yVViM5H8q43WtYEFwbW6tb/ZFKCxjb5WIPzZyMFcfy4r6GY85zUeT0ycUciMWzkhFpktoZPszGBVBbCZ6c8AHd27VxknxE0KS9gFtHMyA+XklVByeoUnOMHqcH2r2CIKXwQOlRmxst2TBFn12L/hRyE3OalAurcESMGi+c7CMkDnuDwRXn2neKtH1K/tbSyjYSyMRg4ClQCQBgnB/Cva2hiI+4v5Cs6PStJjuFmjs4FdejLEgI+hAzS5ATPPNal+xRldS3JbRhniuAMsGJztZeB83HOeCPeue0vXbXVLuZdN3rIqCRt4GOowOCfWvbriztJ4zFNEjo3VWUMD9QapRaTpVvIZbe0gicjaWSNVOPTIApcoNnmU+uaHd6XJLesUjJEW4AlhI2cYHXseaxdCWxuoDMs+8QYBUH95ubOxV/AcntXq1x4V8OXaiK4sY2TOcDK8/gRXOXekaJo8zW2jWyQM4HmFS3OOnUn1Nc+KxCoU3ORcIc7sMkvri7iMJGyMnBXhsgH5ck85x1AOKjRMdKeiY4FaNtbNI+BXxNfFSryu2d6pqKKQiOM04xmuleyCJj0rOlgAqEu5kYxWoz0q88eKrMuKwnozSKOcudD0ySSW7eM7ljbYqnAD4yDgdf5VwHnQeUzSHywyscnqCQDx75r1pgQa8p8Zaf9nYywgeXJ8wA4w2ea+myTM226dR+hjiaHMroqaPPdWv+n2WN8bAqcjg+4649f/r10uqX1tesuqSYS5lADr0G8cFgPfFcDoZnS+aKDJ3RuDj+7tJP5VNrUyy3YeJNiqqqFznGFAPX3zX07qacxxRo+9ynUQ28j2UrQR5JPHoRjkD6das6apmtJY5OPIIfY2FIU8NjOCeT2NZvhmdXtJgxwwk/mP8A61Zd47vcs5PJA5/Suf6y72sdSwietzSu7mFb+eIxLtLMFGSdvYc55/GnadCs18lrPH5u9NoBOMAD8O35Vi3s0BhjkjRlmA+ds/K2OhA7e/v7VUaacxidCdwYn3J9c1tKdkr9TGFByb8h86263ksNohCIxCBs5wPXPfNbukOGkiI4DMf5GuchEj3Msr/wRl2J9eCf51r6YGiuLeN+qytwOmOf8awxivA6cu0m0eoXPOkoo7St/Q1NpGPn/wCusg/NUNRTf8gv3WUj81U07RSPNdT/AM9j+sSGvBn8R7qehXjO15R24qDxIQVlPpEx/TNWQB5swqDxCpMMhxkeS3/oBNZmjZ08o3W5cHoW/VQa5UNmy1H2Ckf9+lNdIpY6eCPQZ/FAa5NWfydRQjgxxsPxjx/SnD4jL7JZt8+UB6VBf/6sVbiZdikdwP5VWvj+6roPKluVdXjLaDdAcZiJ/LmvESMnNe7XC+bpU8Z/ihbH/fJrxEIcV1YfqZyP/9DzsSE3KqOgNXdRwVQDjJxWdGMXqg/3h/jV2/bdMiY6N/OvmpvU+nitC5ccaWuP7ua57TUJuZm7EcfyrfvBt02Mf7HNUNHtv3ctwD6qR+Oc06btFlS3RBa5/tEKehZaimI/tZF7/KT+eat23/IQ5/vLVW7XGrQuP72D+dVF66ilsQeI2P2mNcccHNaU2WhK99pNZXiE5nT/AHga05HzCx/2D/KumkvdRzTeruch9iupMukTMpJwQK1VV44ImxtIUZq5Y68bWAQeXkr655/IVWuL4zozhQgbsK3Vzmukit5QkiLKMtznAq5b5iiCuMAnnNQWGoGzaRHXIbkVMLhJ97bSOmM0WdxxasVJ9jTlxznFej6BbrDYowGDJ8xrzVp1huEfHB4/OvW7PCwog7ACuiirO5x4h6WNVOmK2LEhXVjWNGa0bdsNwa6Wzjsd7dXIeNAOm3isxIxJkVAzv5KZ7in2hYsRVRqWRjOld3JZLVUwy96haMVqbcjFVZFIBpOd9wVKxlydOapeY1vOlzCcOhyDVqc4bBqjJWbmbKJ6nZ3Mc9uJ0IG73rVt5wBgkY+teUwzZgWM9h/Kp45PmAFZzq2NFC567uz0xS8ntXmEbnPWp/NkA4Y/mayeI8jVUvM9GIOOlNjz5oGK86Mso6O35mpbWec3SDzG5z/EaPrHkP2LO6uM7yRXMeJJ/I0ibtvG386w7qeXzWIdhz2J/wAa5/WrycWRV3YgnpmplXujtwOHvWimecjg1ownoazS2XzVqJ8GuK5+ix2OmtJSCoFX7xtvSudtrjY4J9a6Ftt3ylbxnoc1SNpJswZ23GqLqcVrXEDK23GDWXLuTINRKR0RSeqM6VTzVFgc1flcYqgTlqzbBnX+Bro2+uhQcLKpVv5j9RXv9jKfmBr5r0Kb7LfJNnBUjFes2XiC7UuCFJxxwa6aFZKNmfE55Q/fcy6npBbNGa4keILs9Uj/ACP+NWE8QXPQxp+v+Na+3ieH7GR2EX+sqVjzXJxeIJS4BjXn0Jpz+IJgSPKX8zR7eIvZSOoLcVDn5wRWXaalLcIZZIwiDoc+nJ6+leaaj8WbK11FreztTcwRnb5ok27iOpUbT8voT1rpo0pVfgMKtSNP42ewue1Qk8V5dY/E4ajMyR6cyRoNzyNKNqL6n5ep7Dqac3xMtNx22blc9fMXkeuMVlWfs5cstzowuHqYhc1JXR6VJKI1LntXBzEyXEkj8lmJNFh4xg1svbRW7xbVzuYgjrjAx3pZGXcTXyGfYjmagj0KGHlTvz7j4xW9p7KjAmucEgHNXoLjBAzXz0JWdzaULqx2EhVl4rFm6mrsD7ock1RmBzW8qtzlhDWxnOKqyLV5xjiqkmMGueUrnRGBnS8VyHii3+1aVNjqgDD8OtddOeDWDfqJLeaNujIw/SrwtVwrRkinHSx4eLh4BvixuJxz0wamlllkY+b1OD+VUIoorhxFcErGepHXipo7JbQbk3Yk5+Y5zt4OPav0dfBc85pKdi7ZahPYy4iYYbqCM1dSVpGYnjI/r/8AXrn7qHzVUZIweo/Kr9jG1vGI3OSpYEnuOorKWux0QdnYW5uGN19mPQDK+vPWmW95+4MMg+939PWpJrFdRuCI9wl8ssqxjJbB5AHJLHPGKpxIq7o+uFC89eK0d2lcim0pNI3rTy5I8RsGknSQOPQJgr9MgfjV7SCJJUOM7ScfyrC0yZoLpDET5gyBj3BHH4Gui0uOOCfZE25Rjn6kE08X/D0IwX8Zo9Lk/wCQW/tKv/oC03RG/wBKcD/nqv6wj/CnAf8AEsnB7Oh/8cFQ6Kf9Mcf9NIj+cZH9K8GW57i+EIy5nl3DBK8j0NS65zBtX+KI5/FSKZ929k9wf51LqgDW8QHdQPyGKyRqaGnv5mlR+8cZ/NBXLk7ZLpT3t0P5Bh/St/RWD6NAR/zyiP8A44BWHgm9mTP3rYfoziqj8Rn0LFuAYU5/hH8qivQPK57U6zJNrGcfwL/Km3q5irpPIluSxANabPVCPzGK8O2gcV7pZqDCoPpivD5EIkYHsSK6KD3Imf/R88gw1/8AT/Cn3w26ii9sg/pRZgG+x9aW/wAf2jEx7gV8y9z6hbF69IGmof8AY/pUWhk/YJz9afqR22SD/Zx+lQ6GT9gm/H+ZoS90bepTtm3Xjeu5f0pbld2ooQP4h/PNR2ZH21seo/ka244U83zMfMe9b06bbMalRRRRudKjvJhJO2EHYdT+NaUdtDGuEUfjz/OpyCWArTtrCe45jXI716VOCSseZUqNu5khBjpULxxsCGUH6it+axaIYNZUsR5xW3IcvtexizaVaTqQU2k914P+FZUulSWikxfvFA7da6fGBk0oOaTgi41GecOcEbv1r2CxffBHJ6qK4rVdLWbNxCMOOSP73/1639BuxNZR5/h+U57EU4KxFWV0dSrVdhYq1ZqtVkSgVTM0d1YSQ3SrDJwQOK2l0mWL96RhT3rzu2vvKcMDyK6uDXZZVWIuSPTNZuMt0U2ram81s8fXkGqE67c1etrzDAv8wFRXzLKS6jFNX6kXRyd23z8VQkbpmrd2cSE1nPyaSLRZt3PmKAfatNThqx4flYE+taKPlqwq7miNeP1q0OlU4jkVbU8VgzVC4ohOLuMe9KOaSPi7j+opGhDdj962PWua1tSbEn+6Qa6e7/1rfWse9j823eIdxx9aUnodmDnyVIyZ5YSQ1SiTApk6GORlPY1UL1kfeRloaaXBHWtmy1MwYYGuQEhqZZsCrKaUtGdVc6q1w/mHqaqS3cTRnI+Y1z3nk05pflqbmigkrIfK9Vg9Rs5NEasx5oZhI1rAlrhD716FYy5lP0rg7GMRyAnqB/OuusJMOCfSqprQ+TzmSdVJHSo2etWFJqhHIDVoN2okjxi2jEOp961Leza6nIP3B19/Ye9ULW3kuZFjT8T6D1rlfiB4w+xBvDmjNhwNtxMD0z1Qe5/i9Og56deDwsq0rI5MViVSjdmf4+8aJOr6Bo7AwjieVejY/gBHb1Pfp0ry6x06XUZCEIjijG6WVvuovv6k9gOSal03TXv2JJEUEfMsjDhR6Ad2PYd63rmZDGtpap5VtHyqk5Zj/ec92P5DtXtYrFQwkPZUtzkyvKquPqe0qaRJLm4hWFbKyUx2yHIB+87d2c9yfyA4FXNI0W41R9/KQKfmf1x1A9T+grQ0Xw+9+i3d2CkB6DoX+noPfv2r0BI44o1iiUKqjAA4AH0r5arUbd2fY1sTDDw9jR6FWC2gs0SG2GxEGP8A65NTO9OODxVeTIFfKZn/ABDjg7q7F34qzE5rOJ70+N8V5lxs621ujtC1deRCK5iGXABrQE25cZrGdSzsRyJ6lxijjA4rHncAkA02SXBIzVKSQkVHtLl2sMlfINYd/MI7aVj2jY/pWnI3FcZ4svhZ6WwU/PKQij9T+grswMHUrRijKpKyPJFK+WTIcYQn8QPanQ6jauqIGLSAYwck49B+NRQ3BjIIA4Kt09DmmGadr1mj2m3JYoAOU3nJXOM9a/SlDSzPNlOzuX72do7fzxwEYHmrdpdO2HUAA4PIPNVcnygJVBz2PIqNppGOB19q1pYfm1Z5uNzVU5WgaT3SJKksfyOnKlSRg1WM/wAzOvVzlj6nrk/jUKROwyKeIH/irujh4pWPnqma1XK/MSJcpC3m7ct69/zrX03V7WKfLKVyc1z7R9qiK4rOrhoyVmb4fN6sJcyZ7zY39te6ZcmGRS2Yztz83TB464qXSDi9cD+9B/JxXh1rdTWzB0cjHQjrXqnhTWFvbrZJtWXCfLn7wUtlv/HhXz2LwUqb5lsfZZbm0MQuWWjOjm4vmB9/51PeAPawv7L/ADxVZ383U5RsZdrMuSOD3yPaluHmMUAKjytmN2ed4PAx6Y7+tea9z3rljQ2K6PDgciGP9Fx/SseJj/azKe8B/wDQzW3oAH9mRf8AXID8iR/Ssgx51xsdonH5uv8AjTi/eMxbJv8ARYx/s4/LikvW/dA+tOssG3Q+39aS7x5VdR5MtyaxBMSf5714tdKFupl9JGH6mvabA/ukzXkOprt1G5GOkr/+hGtqW7M5H//S8/tD/wATTI6Hd/Klv/mvUPsP60mmjN8T6A0t4M3sfrgf1r5h73PqFsT6of8AQk3f3BxTdGyNNmP1/maNX4tU/wBwUzSWP9lzexNaL4LCb94Zp0JG+dv4jhfw61tRj5x7VWhQIioOwq1F9/8ACvQgrI86o+Zl2JQxwa9EtfKtdMWNQNz8k9689g/1grq5bweSqjsBXTDc46l0ileyA5rClOecVdmlLEiprW0WYb5DgVvOaRzwptnPlSTjHWpBDtTkc1utawo+7tnpUV+0HBhGPUVg59jdU2tzAK9qS1jWCcgcCQ5/H/69LKwU8HrTWO9OOD2pqQpRNtXOM0plOayba685M/xd/wCVWhJnmtk7mDTWhorKBWpZXAEq59a5sua1LNxuBzVWIZ6NbT7ulachBhJrj9NnlMhDdB0roHl/d4zUyEmYl0A0hqrszVyfls1B0rOxomQHipoTkioDycVagTvXJUkmzqhHQ1on4q6rZrOTrV1D2rNllhDmpEGLmP8A3qbGOakX/j4j/wB6pLILoEyv9TWbICBWzcL+9b61QljqJM3geea5p+yb7RGPlfk/WuTkjYV63cwLKjRyjIIrib/TGgG4cr61CfQ+ry/Gc0VCZyZyKbuIq/LAR9aolT0qrHrpjSwFOLFqbt5qeOM9KEjRz0GKharkaqOvanxxADHpWvZaZLdp5g+Qfw5HX3/wqnFs4sTXjTjzMhtlOfet+1O1wKWPRruJeAr/AEP+NP8AIlgcCZGQ+4xWlmtD43Ezc5OTNVJMYrXtFM8gjjGWNY8FvNPyg+UdWPCj8awNd8YwaVC+l6HKJLh+JLheQg7hT/e9+g+vTfD4WdaVkjzMRiI0ldm34u8YRaHbtouiSZuzxNMv/LP2U/3v5fWvLbawfUJPNlYxQIAZJDz17KO7HsPz4q74a8Lah4knxGCsA+9If5DPU/yr6Bs/A2jQRQxzp5gjXCoT8q+vHcnuT16dK9etiI4aPsaGsjyMPR+sVPaYj4TwmSdGjSC3URwR/cQHOT3ZvVj69u1dfo3hneBd6mhC8FYz1+p/w/OvURpvhuGXyxaxqwPBAHBrRudFgZd0DFSfXkf4182+abbTufWVcyjGmqVGPKjlyAEAHYVXNaM1rNb/ACyDHoex+lUGXnNcsziiVXO3mhyGTiiQDGDVTftyDXi5jR51zI6ackhjHmkBpjOGORSZzXz09DVs0Yn+WrKyle9Z0TfLU+TjNctSLepURXkyc1Wd6e2arscZzUxgEmRySADmvGvHk+ovqZjERFvbIvPbMozn+n4V7fa2ZlYSzfcHIHqff2H615V8Sf8ARdZgnxuE8OGB6HaSP619xkGXum/a1FqeXiq2vLE8zLMjlWNauh200qGe4AWNDhfU96w2zNcLEnVyFH48V1zBbWJbeL7qjH1r6paHkY2u4xsivdMZpiegHAFSWtuMgEZJqFR83NdBYCMMm71rrpM+VxbbuzfsfDsslqbgodp74rLu7DyWKkdK910eWzm0gW0ZGdvI968+8R2JgdsjpXVTnd2Z49dOKUkzzCWHFZ8iYrduAAazGTd0om0jejNsziMVbsryazmS5tztkgYOpPqOx9qGgbrVQqUfnvXFWSkrHs4SpKEk0e62epxal5OoR4HnKSV9G7j8DV24kf7LCF4ySPyNeUeFLxvtIsn5jDFvoSPb6V6YZJDaGQ9mb+fFfKYil7ObR+oYKuq1JTNbQebIL2VWH/j7Vmj/AJDJ9TG4/wDHkNXdBZvsjHuFk/SRqqqR/bKN/eSQfoprBfEblayB+zrj1b/0I0t2uYsUlplYin913H/jxp14cRcV2rZHkVN2S2I/cKPSvLdXjYapcj/pq3869SsR+4U/WvNtcT/ib3X/AF0NOLsZtH//0+A0s7rxsdwaLv8A4/VJ/u0mk/8AIQbH900XfN8vPRea+Ye59StiXWjiFR22gfpUOlf8gyQHuRUuuf6pR7CoNNO3SXPpWsfhIe5rqQOlWYgN1Z8ThlDDoauxYLDPau9M4Gi/HkMCK6aPTbieMyoMqMZx2rlfMCnniux8Pa4LGUJLyh4I9abk1sYtLqZb2EqtnFWEygCsMYrtdY1PR5YlltF2v3rnbe4s7+ZY5isQ7tSc29xxSTMOZuTWLdHI962tWWK2umigcOo6EVztxJn61qk7XIclexVYFvwpVBFNV+asKN7gHvQmS0ctqV1LYv5tv1U8jsQeoNbenalFex8Daw6qetczrsgW4KDnjP61mx3cURDAMGHQirjPlInTUtT09SDWnaj5wfeuGTWJbNQbpPNUDORw3+BrotM17SryWKGOXY8rqqq4wSzHAHp+tdEaiktDnnTlHc9HtyAuQKuGUEc1NHpd4nymJuOOlWU0i7cgsuBRdGdn2MpznmqMkhY4ToO9YnjDXLnQLxNNijDSFBIWbOADkYAH0rhj4v1v+F4x9EB/xrCpJvSJ1UqDerPWoISVBaryqOleUW/jHxK6DZAkv0ib+hrXg8X+IwR52jtIPVUkX+YNcfs2dTielqMVNnGK4iDxdO3/AB8aPex/7qb/AOYFbUPiLT5ADLFdQf8AXW3kAH4gEU+RkNnVwc4BqbB+0p9RWdZX1nOQYZVb9D+Rwa0w8RuUAdScj+If41JSEuP9a31quVLkIoJJ7CtmCwe8lYqwCAnLAg/lit2CyjthiNee5PU1SouQKqo7HKR6LLNzcHywew5apH0SzSMxiMHIwS3JrqXVvQ/lVN1b+6fyp+ySOilXle9zxnUNA2M32f8A75NcvPYSRuRIjL9R/UcV7XfwqrliMZrCupbCFSbmWOMerMq/zNZOPY96hmcor3tTyU26jgVZhsriT/VxsfwwP1rp7rxJ4YtS2b2Nj6Jl/wD0EGsCf4g6JFkW0c0xP+yFH5k5/StI0Jy2RpUzmKRq22hkYecgn0HQf411VvAqKMDp3rxy8+ImpSqUsreOAdmYl2/oP0NcxPqmualxcXE0wPbJC/kMDFdcMI/tOx4uJzF1fhVz3+88SaJpeReXaBh/Ap3N+S5P6Vx2ofEq1GYtOtTJn+KU7V/75Gf1NeXQaVdyc4AWta10VJJFAD3Lf3YlP9BXQvY093c82dLE1dlYfqGva3rcginldlP3YYxtX/vlev45q9ovh83d7Fb3P3nbAhU/Mf8AeI4UDnpz24rr9M8F63cJjy0sYj13feI/3RlvzwK9B0LwjZ6JcxTiR55jn5jhVAx2A/xNOtjpuPLSVkZLL6MPeqy5mdZBHBomnpZWahWx2HStzT5PMs0OckZBJ9c1zF2JDdt5gwD936AVftLryI1K8g9RXzixbhXfPsaypJw03NGTS45J/O3YyckVqMFEJB+6q/oBWXNdwzW5MblXHQdOff8A+tVI6hL5AtpMlm6n2raWIo0ubk6mapzmlcnsrlbiIWtyM5GAe49K5jU0msbgwHp1U+orYVeMj9Kg8VN9n0j+0Z1yYFywHpXnQc61O3VDxMbJ8hyckkrdGNZ8zSPG4ZsAck9P1rg73x3KjkW9qgAP8ZJP6YFWdO8SXOs2s6vbiLACl1bg56gAj0963WS4ltKSsjxXXlFXbLB8VWdnN5F4+8ZxuQE4/wB7/wCt+VdRZ3treoJbSRZU9VP+T+deN6vAvmbgOvasWK11FJPMs0lVv7y5U/nxRjOHaVvdlZnsYLFVZK3Lc+k4hVtVrzv4eTatczXcOqu8gREMfmHOOTnH6V6qqDrivnZ5O4S5XK56vtGt1Yz/ACyTwKlFuqnc2CatsOKaw+UGvQwuXU4O71OSrWb0QwnAryL4rWnnQWFyHVCrSINwwGLAHAPY8d+K9cIPSvOPijbCXwwJWGRDcRt+eV/mwr6TD6M86T1PFdHt2N+hkx+6VmP1HH9a2ZXy5rL8P7fOkVe0Z/mKuzZEm4V2Jank41+8OVvmq5HcYcDpWWWxzSpICa6qaaPFrxuj1jwvqErXCQ7uMgV3Hiu3YwKx5z3rxTSb57aVZEPINer2GsR6k6peNweCW7U5pp8yPHuovkkea3du4bOOtUggXPHNeg6vb6bDchYX8yM9TXL6jawqDNb8R9s96zdS+h30opGE+3FZUwBfjtVmWcZxmqPmbnqGdtOaZ0fhWPZq2P8AYr1TyyNPbHqx/WvOfCMRa6ebsAF/P/8AVXpJbNiwP95x+ma+dx8v3h+h5OmqCJ9A/wCPZlHcy/8AoZqNwE1a29/MH5qKn0EAJIq9Nz4/MH+tQznbq1p7sw/ND/hXDfU9Qr2//LUHtLIP/HjS3RHl0RAefcgdpn/pS3K5j+ldq2PIq/ExbInyVHTrXnfiFT/bFx/vD+Qr0WyA8pQPeuC8RqBrE/vtP/jopok//9TgdIH+mM3+yf1qK6bF8Af7p/lT9LO2eRvb/Gq1wQ98eegNfNNan1K2L2tjEKn2FQWAP9jNU2tH5EH0qOxUf2IT6mqi/cJ63ILCYsjIf4GK/h2rVjkGcE1z2nKTKQD61qBsMCK7Iyvocc421NV5MgH0pFuih4qoHX7p701oyPmQ5FbxOWehsPeuUxmoormQHg1keYw4NWoT3raKOdtmoZWkPPNVLjJcD0p6vtGTVfzN7k03sTHe4DjipkfarSHgAVGV7k4FULu6CRnHCjgfU8VmzZdjltVlMl2/Hygbc1nLDNK5MSM49hW3eoFgZ8c9TSW2rW0Mex4ufqKzcnbQ19nZ2ZNermM+uzNUvDtjdy+ItKIjJU3cB/DeOa0Loh43fs0eR+Wa3fBmsCXXNLssH5riMfkwpQk1sXVhFvU+r/vMSadsFIvXNSVrc5LHAeI/C+m6jqqanexmU+Usaqx+QbST0HrmmRWFpapstYUiX0VQv8q7iX7PcM9mzAyBQ5X+IBiQDj6iububZ7dtjcjsfWuWspXuzenO6sVEUhAAaUKfWnL0zTwGrBGjGAGpcNjgmlC1IBW0TJjUznk1uWuh2188VxexIyA5UMoJP5iodNsDI4nmHyDoPX3rr4z8y1006f2mYzn0MC58H+Gp3Z3sY1Y90yh/8dIrHm8AaExJge5g/wCuc7j+ZNd4/wB41EenFdPM+hnE8wn+HURz9n1a/jz6yFv6isW4+GmoNxHrdwR/t7v6NXsrCqM1zbRf62VF+prOVVrqdUJeR4LffCq/YZOpKx/2gw/xrEb4U3+fnuIj9dx/pX0BcXqPxBDLN7qmB+bYrNmXU5lzFFHAPWQ72/75XA/WsHXn0Z203C3vRR4l/wAKsus/Ncx5/wCBVHL8OrW0OLy/gjJ7FWLH6DOT+Ar159Llm4vLqaQf3Yz5SfknP61Jb6dZ2f8Ax6wpGT1IHzH6sef1qXVm92bqpGK0ivuPIoPAkbkfZ2lcf3zEIU/NyWP4LXUWHgTTYMNdu0p9Bwv+NeghCTzShOaSTe4p4uTVloYsHh3RYcFbVCR/fG7/ANCyK24okjAWNQoHZRgfpUwSpAtdEIo86pUb3ZJEuea8y+Jui6jewRalbBVt7OJzIwbD5OMcEjI+nINepRj0qDUtNtNXsZdOvUDxSrgg9j2I9weRXRB2dzinroY/gd57zwhp8mot5sjoTubqV3EKSfpjnvW++muIgYXB2n+Lj9a8y8I6pc6LcvoGocTWX7org/vIc/K6/hjNemOtzcRCaFxLE3K44/TvXmY+Mal246iw1V35b7FUAsPmxk+n9Knt7aaRQUUnqM9vzpgilClyCDngEHJ/Ctyxd0TyijEbiQ2OOeea8fDYTnnaZ3VKtl7pLZ2iREsx3H1/+tXkHi3z0164E7kJhSgyehA4/nXq2o6gljAwBHmuDsH8yfYV4hqt59pui6klQNo9SB379a9DEclNKnTOzIk6tdpq6seZ3OiahISY0GO2SK6jT7Y2dnHaDC7R823ux65P1qzPcQWyb7iRUX/a7/SsKTxHZo+IUeT3+6P15/StamY16qstD2YZNgcPLmqa+pqvCo+6AP5/nVQrsbmt7wfHH4ja7e7QxrAUChG67sk5/Kuvm8MaZ2Rs/wC8a86UXf3jslmmHh7sUYXgZgNWmj/vRH9GBr1IxKK4zRdItbHVVmh3AlSME5BB/Cu7ZTV06dz5vMcRGrV54FExDFNEe6PNXCvFMiGUZfQ10wp2PKlIpiOuQ8e20c/g/UBIOFRZMj/YdTn8K73yxWH4ktPtWgajbgZ32swA9whIrqprU55bnyd4clEd6Ax4fKf99dP1AroLmPDkVxsbFUDx8MoDDHb/ACa7WO4TULdbiPhujj0bv+HpXdDc83HQatIzJFGMCqgyK0ZYzkmqJGOtdSPFnuaVpLtNddY3WcAmuDiYqa1Ybsx96o8rF4bn2Oo1OXYNyt1rl57yZhtZyQKju9QaQYJzWO82Tms2XhMNKEbMuSS5qBG3NiqxkJrofD2mfb70eYcRqCx99vJH6isKs1CLbPZwWElUmoRPQ9AsWs7OB3GHlPmfgQQP0rp2bFg5/uyH9Rj+tR3Z/exFeny/4U4sv2G4Ucnd/SvlakuaTkz9MoU1TgoLoW/D7/M4/wBqQf8AjqGku+NVtM/89R+qNUWhdWI6mVh+BVDSam3l6nZn0mQD8dwrFL3jew77t3dBRx5p/kKLoExcU9sLfXI9WVvzUUlww8vpXZHY8et8bEsQRGD6E1w/iRc6xKfZP/QRXcWJygH1ri/EgH9ry8/wp/6CKfUhH//V4HTYRIJ2zgqtYNjcPd38hYYAGQM574rf0nI8/wCg6VjWVsLfUpvRsY/E187Bq0rn07TurG3roA2j3FMszjRAPU0/xAMYNRwD/iSp7/4VKfuIb3M/SxmVvo5psEkn2o24+ZW9e1S6Tw8h9Fb+YqO0H/EwA9D/AErRSs9DOUbqzLY3DrzShiOhrI1C5ltrrMRxnqD0NW2vI1YJLlSVB9ua7acro4KsbMt7zViOfaOaoq6H7rA/Q5qQ9K3UjmaLpuyeMUJcbTnFZ2QDyQKikv7aN1jDh2Y4AHP5mm5CUexqzTZXLnA7+lcneXVzdXMeEcQq4wSODz1q3dzSSRlm6DsKYuowtbLb7Pm7HPesnO+xsodya8b/AEfYTk5xXPvBO8h2xsck9Aa05lm5dwcKK2LTXrSCPY0ZzjsR/Wpu0tDVpSl72hSZma3wRjEeD+Aqx4GjceLdIYg4+0pz+JqScoUMi/ddSfzGa3fBms2ra3pdsVIdriMA++4e9EZPoKpFN6s+rVHAp+KVRTsVoctzxnx3qt5oviu01Cyba62ygj+Fl3tlSO4//WOa9B0XWtN8T2HmwfeAHmRk/PGf8PQ15x8S4i2rwOgDFYBkEZP3mrzu11O7sJPNtG8tuhKjGR6HGDiu+FBV6a5VqjlqylQlzT2Z9EXFjNbnIBZOxx/OoDheSQPrWZ4X1bQPEcHl7BHdqP3kTOxz6lcnlfxyPyJ6GXR7dTugjXHoRn+deXVw0oPU7YV4yWhnedAOsi/mKtWjW80mDuZR12ozZ9uBSpEA21FAJOMAYrqraAQQiMdep+tFGm2xVJpLQrC8IwIracgf7AX+ZFWorq7LqEtWAz1Z1H6DNSEc1Yj++v1rs5X3OdtdiOX+0WY4aKMfRmP8wKjNtct/rbl/+AKq/wBCa05etQ5FS4lKRnNp9ueZN0n++xP6dKkS3gi/1Uar9ABVo0ylyIpSZUmGarsmVq3MKhxlaiUTWMzMeHBqu0eDWqy5quY+ankLVRlAIAaUpg1Y8v5gac61UYic2QKtPC1IF4pQtapGLYqAVMo5zTFFTAYFaJGLZyHi3w9DqlodRgEiX1opaKSIZk4524yN2fTv0rzvw38SI7ePyNR/cSA/MQMox9x1X8M17uPWud17QU1LS7uLTooI72QDbKyLkkMCQWwSMjIz1FN04y+I56kXLVGjb6ncXcMdxGEZXAYGNiVYHuD3qPUNauLG08yQogzjLctz/dHc/WuI8MeH/GHh83Es8MUltMdy2sE4zExOSUDDac9xkVsah4f1/UboXf7pV27VjaQnZkcnIAGc88V49bD1oTfK7o9HCxpVdKrsjmW1SXWNQW3/AHhSVsOer4/oP5CumbQNKm5aEA+oYg/zrtIbCNbdYJApkCqGcAAkgdePesySIxMUYYKnFEsNybnSsYoe7Q91I4m68G6VcL8xYAdA2Hx+Yz+tZ8fgPTw42uuO/wC7H+Nd65yMUIuMH3rFx7GyzGt1kY2maFYaIssdiu0ykMx9SBjoOBV91B5q/KvOar7ahwOeVRyd2UrZAL+M++PzFdI8ZFYka7bqJv8AbH866t4xXTQhoc9WWpksvFRQr8zLWg8fYVWjUibHqK6VA53IYF5olt1nhkhP/LRWT/voEVPt55qWL5XU+4qlEhnwPZo8c0tuwPAKfipxVy3uJbFzIhwp6+n41uawq2viO/07ul1MgH/A2xWLLGTbsWHABP5VpzWZc6SnCzNpb+CYAn5D+n4Go3ZG5yK5aOfb8sZyOuKti4DDjj2rshUR4GIwMk7o1y4WmGes/wA3I604EkZFU5I5Vh32FmldjxSKx7803cqsPMOM1p2ZiaUIi5IG7JrCdVRO+hgZ1NCSxsGuZlWQ7Fb8zjk16Tp6w201vFEoA8qcfU4X9a5K3bF5AQOCrfyroIpSs9uR/dmH5qK8nE1HM+mwGEjRWm53s77jE3spqUDMM/rn+lY/2jckRz0ArWjdSkg7kj+VeQ1Y92LuWtDyHZT/AM9R+qj/AAqHWxi9tHH8M8ZP0yR/WptJOJz7Sp/6LqPXh/pUP/XWP/0YBWa+K5Y5CXu5y3qn/oIqW4A8rFV1BF9cY9E/kRU0+TFx1rugtDyK699hY424Hqa4vxOoOrMf9hP5V2enjCc+9ch4kH/E0b/cT+VDTTM0f//W4jRQGWZ/cCqCjdqMmP7wH4ZrU0Vf9HlYdj/SqduP9PK92kUGvl29WfV9BfEBO8D0pYhjRIh6/wCFM1w7p9p45/pUqcaJD+P8qtP3ER1M7R+sh/2T/wChVFac6h+P9KsaQBtk/wB0/wA6gsQBqX5/yq29WHYy9WP+lD6UskRklLuegAAPtTNWObkfSrvrn1rqpvRHJKN2zDnheR2SIcqfXFbGniWO1YTk5B7nNUPPjt7qRpAcHpWjbzRz20si8AMBz9K0k3Yzpxjcx7mOaV9kYLnGSCf8aWGyvEkSR4yEQ5J44FWRPFb3e+YHbyOK0W1O2lTyADmT5Qfc03J7CUI3KF0Tjb6g1UgsL7zYp3hcIGBzirVxbsg80nO3r+NaR1uF7NbRA24gDP8AhRzNLQlx973hLmSPyXHU88CudaxvZH81IX2nkcVuyKEt3AHGKkt9VtlhVGZsqOlCbS0KmlJ6k7oRbRgjlYgD+VVvCFvcL4o0l/LO0XcJ6cffrUG2SLzAPldePxGaf4U1GH+19Ng7m6hHP++BV05MVaK0bPsSMc1IVojHJqQjPWtkjz7nmfjjRpruSPULf5miTayDrtznI+nf2rx28s1kYPHw386+mb5cyKf9mvNvEHhrzG+2aeuHzlo/X3H+FZRrSpT5onqUJ061P2NZaHisLz2cyzW7tFLGcqynDA+xFe0eFviJDeiPT9eKxT9Fn6I/oH/un36H27+ZXFsJVIYYYd+/0NYUsLwsUkGPfsa92nVpYuPLLRnhYzL62DlzR1ifXcUKvMJCMlec/XpWiBXG+AbOe08LWguWZnlBlAY52q5yoHoAMV2gFedKCg3EuMuZJjO9Sx/fX61EetSp98fWpKLcvWoCKnl64qA0BcbnFJXJeJPG2ieGv3V45luNuRDHgt7Z7D8fyryq8+MWquT/AGfZQxL28wtIf02ikzaMJM97lHy0xB8tfPUPxh1xWxc21tMvcLuQ/nkj9K9J8NfEfw/ruy2kLWd0zYEcpG1j/ssOD+ODSG4SR3LLUDLzVtgc1Gy0WJuVCmCM0kqHNWGX5qWVQDTSE2U1X1p22pNvpRiqRLYKvFOpVHFLiqRm2KKkh+8aYBT4uGxTEWRUiioxUo6VIDf46palCColXqOD9Ktk/OKkmUOhVujDBqKkFKNhqVmcjjJqYjAFKYijlT1BxTmX5eO1eXy20OnmEkHNRbRVhhwDUTVLQ1JlYjDqR2IrsSuRmuTdeM118XzRK3qBXTh1uZ1GUXUVUCgSitR0qoy4cH3rp5TEhZDuoVTVx0waaEpcoHx54406S3+IeoSoPlM6yH6SIrfzNYbwF/NiJ42vgfUV33xc32XjIygfLPBC34jKH+VciqZlkXpgkfnWU3ZnbSimjiFspY0DFfvVTD+Vc5PIU4Na/wBqlHyso2I20nvxWfs89ywGM8100k5aHLWsti2wBkSSM/Kefarc8LOpjTrWQA8BOOnTFbjXKzRrPHxtHI+nWs6kHEKNmZ0sZj8tW6r1/OtWy/4+f+AkVRmDyRmcD5cVp26j7TEexbn8RWEnoddOOpswk/aoB7MP0raJPm2/1k/9ANYyD/TYMf3mH6VsuhV7cn++w/ONq45vU7EdJC+YYz7CteGXDSbuMhawrZv3ER9hWxZSlZZGGMqoxkA/oe9efI747G1pb/v5f9+I/mrD+lO8QMN6P/dKMfwlWqmnnbcSHPBMP83FT+JD+7d/RQfydTWH2jVGbquqQabeStO2wMq47seT0FcXeeMbiXKWybV7Mxyfy6D9al8ejN7A/Yof/Qq4NVzXvYOhFwTZzSpJu5vjxHq+T5dwyZ/u4H9Ko3Gq6rcSeZLcszYxk4zV220x3tftPOM1Ue2KsRiu32EexPLHsf/X5HSOLGX3P9BVG251Mj/bB/Sr+lf8eb/73+FUrMZ1dv8AeFfLdz6tkWuEC4+hP8qXIOjW+Pema+wEpb0z/KmK3/EqhHbBrRL3Eyeo3Rh+6lP+x/Wq9gP+Jnz7/wAqtaMv+jzf9cyf/HqrafzqGfTP8qrqxdjG1Tm6x7VoKvLE9zWfqZ/0v8KtCU73X0NdcF7qOV7sw9QV2kcIpb5jjFT6bvjtpI5MqSwIB+lTrNFHcuZiQP5052juMmInGMZra+lmYW1uZ94jyALGpY+1R20VwJofMRgAw7GtWKWO1nUycZHB+taD39s7AKSSTxx3ocmtBRir3bI7zm3cD0rnoYZ/NRzG2Ac5x/Wr19qIRDFHh3JwfbFPttRDRKkpIPTGKai0gnOMpF5stDIT2Fc99kundnSJipPBxxWokko8xGRgGBGW7jr1q/aajYRwBZWIIHTFCuloTJKT1Zp2vy2USnhhGAR9BisjwvbXDeJNLZUJX7ZDyBxw4q8kjOgeLncOM+lXvBF1A/iLTLRs72uo8f8AfQNFPcdezSPsuMfMalK8VFEDnNWK6jz7mTerl1+lZ5HNal9jen0rN/iArjqfEbR2OK13wzHqG64tMJP39G+v+P515xHpctzfR6VcIVaSQIV9MnGR/wDWr3tx6U2HTrS4vYrmWNTLDko3cEjFKm3zKx3Use4QdOaujehhSCNYYxhEUKo9lGBVgelRjNSCvRPIGNweKpahrOmaLFHLqMoQyttjQAs7t6KoyT+Aq84rF0/SZf7eu9avlDE7IbQ5yUiC5bA/hJYnPqKkYkni7S0uUt72O4svMO2N7mFo42J6AOeAT74rn/iD4tfw3pwgsuL66BEZ6+WvQsR/6D7+wNd/fWdtqFvJZ3iq8Mq4ZTyDn/P4V8b6xe3F7dlbiUzi2H2eNjyTHGSF5+nfvQzajBSdzInllmdppnZ3clmZjksT1JJ5zV7Q5LFNYtW1NQ9sZFWRW+7tY4JPsM5/CsxueKibbjBqTteuh9DfES18OLp76Nbwwx3qxebEIo1VlAbA5UY2sARg8n8q+dUI2Ejoa7i3Oo63ZDW7bdPeaOiJcJ1aS2Gdjj1Kcq3tg+tcdfQpb3UqRf6snfGfVHG5f0IoW5hHRWPbvhl44luZF8N6tJvYj/RpTjnH/LNif/Hfy9K9HvPFenwXb2FlBc6hcRcSLaReYEOcYZshQfbJNfIEM8tpKlzbuUliYOjDqGU5BB9q+w/BtvaW/hfTvsf3ZYEldu7ySDc7E9yWJpsymktRNP8AE+i6izRCY2s0ZAkguh5Ei59VcjIOeoJHvWjcavoyMBJfWyn0MyD+Zrk/H+n6dOmlXl1bxzzJqEESK6hvMSVtskZB6jb83sRW7qGh+EdLspL2fTLUQwIWOLdGOB2AwSSe1NGTsXbfUdNupBDa3UEzkE7Y5FY4HXgEmrxGBXmvw9Gi3Ut3qsRt49QuTlraJRGbeBeETZhfqzAYJr04jiqsS/IZGMinY5pyDvS4qiBuKcn3xTe+KkUYYUATCnUmMUVICHippOlQMeamblaLAZF5HtlDjow/lVQghTWxdJuiz/dOf6VlS8DFcNaNpGsXoM6oKgIzUwPyUxRuPFYNGlxGU+Wa6a0O61jP+yK58/drbsDm1Uelb0N7GdR6FhuaquO9WjULjiuozJWTIzTAtTqNyA+1JigR82/G7TZrjVdNlgUbngZSf9xs/wDs9cBPD5M+zuVXP1xzXr/xudrS10q9Vejyxn8QCP8A0E15DJN5629z/wA9YVOPSuate56OGa5ThryBlNwAOA5P5c1RgkCMCelb1/K8N3cIoDA/MfxHasi606WJ8w/dIDDPoea3o1VHc561JyehDNIrZxzW9o1ilzbFT1fOP6VzfkSqNzEV2/hxWW2Rj7j9anFVNNC8LR97UxmieK0AbBzxx/8AXqaIgJDIe239DT5hLOzwEqoRiOnoajjB+xgHsWGfpyK5b6HWlZnRRj/ToMc/vCK6CZflhx2l/mrCudgbdd27Dozj9RXWOuREPSZf1BBriqu0kdMFdMmt8C0jPetS04mkB/55g/rWVB/x4ofTNbVlgzyDHWP+tccjpjsWrRyJW9cxf+htVjxA5MMoP/PIn8iDWfbMVuyv+4fyc1Y1wvJFIqjLNE4GO5xxWVtbmiZxvjrJltj3w2f0rh4SoYFhxXY+NmZorZ24Pv7gVwG9sV9Fgv4SJuemWOqWH9mm2udwC8rt5y3vk9KxZrnTjISN/v061ySXDAYzTDMc9a62wP/Q5PS+LJyehf8AoKo2J/4mrf7wq5p3/IOb/e/rVWwAbVGb/bXk18t3PrH0KniMgMT9f61SWXGnxAZ5FWfELAuSPQ/+gmuejuAbOOMnBFdNKPNTMJytI6TR8fZpm9I//ZqraWf9P/A/yqXR2zBKv+wP5modNJ+3n2B/lUNasu+xiaj/AMfY+lXwhaRhjvVC/wD+P3HtW2i9W9Sa647I5t5M5bUk2vIoycPxVvT4WaJlHBxn86uJLFDqMxlKgHjmrUckclziPBGD/jWrehlGKuc/qgPm7PQD+VUNx+VlJyPSr+rki9YDphagRBsrso001dnnV5tSaRSTiRSfWpQWWZWx0prqM+lSRXARMHqKdWJNGXQ6243tASOMY6VyciM0rFVJH0Nd08amwdyP4ai07UbGK2CSSAMBXGp2PRnTTaJtKgH9mQt0O3kGqfgZD/wnOk8HH21efxNdBbyxzQK8ZyrZwfxxU3w7uLQ+KrC2c/vDcnaPcKxooydwxMFyo+tYz/Kps+lMQZqXCgdK7GjyrmJqkE00iPBO0RAPAAZT9QR/IisoDVIm+ZYp19VJjb8juH6iukuwvyke9Uh1xiuKrH3jeMlYy5LwR48+GWPjk7d6j8Uz/Kr+m3FvPIxgkV8DkA8jPqKlC9sVPaovmM2ADjrjnr60UovmFNqxeoBp2B6U75fSvQMGxhOameeC2tTcXLrGiAszMcAAdyaNq+lcP4j8N6xrd0jnUY47WJgUtmgLxkjoX+cb/wAeB6VLCNm7MZNd6p4xYxWJksdG6PPjbNdDusWeUQ92PJ7V85+KLIaX4gv7CFdkUUzCMeiHlf0r6gOleK1VQNXt0AUDC2a4GPTL1458R/DOq2Tpr15crdiUiKR1iEW3AwuQCRz0z61Ljc6qE1F2PHzuHJFbOmeGdf1lQ+mWU0qHjzMbU/76bAr0f4ZeD7TW3l1vVohJbQtsijb7ryDliR3C8cd8+xr1/wAV6yNLs4dK00BtRvz5NqijO3PDSEdlQck0KL6mlTEK9onGfDfwdqXhs3d5q+2Oa4VY1RWDbUBySSOMkkdPT614r4rsGtLmMbQsgM0cqKMbGjkI6ehByvtX2GsYCrH1IAGfXHevkn4h6ja6h4tvZLBg8a7V3A/KzIoBI/HjPtRyvoYwndts4IgjtX1N4f1600DwRo63SvNdT26rb2sQ3TSsSSAq+gBGSeAPwr5t0nTLrXNUt9KtBmW5cLnsq92PsBkn2r6Y0z4f3mlXLXtrrc3nsixeY1tC7LGowEUtnauOw4quViqTRc07Rr65u08TeLJE+0xZMFspzBag8E8j5pMdWPHYdBXdMcKpHpmuJv8Awrq+pWc1hfa/cSQToY5E+z24BU9ei5/I1FpfieHSVj0Txe62d1b4RbiQbYLlF+66P0BIxuUnIOe1NIwvcveKdGj1Kye+tcRajaIZbW4XhldRuCk91Y8MDxg1p6PqA1bSbTUguz7RCkhX0LDJH4Gud1nxTb6tDLovhBxfXtwhj82MEwQKwwZHkxt45woJJNdZpmnRaXpltpsHMdtEkSk9SEGMn60wb0LSkKMUmakTBJp/HpTJZAo5zUu4KcmnZpp6gUCuLvBoDGpzxSBuaLBciPNS5yu2gnPNPThMmiwXGsu6Jlx2rn3bLEgcV0Dv8pFYBHeuTELVGkGQnJ4AqZE2inRjOafg1zpFcxGR2rX0/iHHoTWUc5rTsD+7YehraiveJk9Cdi27GKQqx60D5mzUhPFddiCSPOzHpTttNg5B+tOY5OKTQHkXxpsftvhS3dcZiu0OfZlYV4B5EtvYWsbkM6qyAjpxyK+mvipH/wAUJfSoMmExyj8JAP618y6deS31mszqMpKVAHTG33+tc9e61O7Ca6GV9gnvrlmGM4AOfbitj7GfscUUvLhNufpxUWpXM9pcRvbqqbxtORkVJa3E09kk8nLeY6nHA7j+lck23qd1NJOxzsloxdhxjFbGhkpBIuM4YH8xzVeY3LTbLcjLZByKu6OjKMNzuX9QSDxTeq1FBLn0IpbJ/NlnUj5mJ2/X3rKHyRyQkZwc/mK0pproTMqNhSOmM1F9mZyXHIKDOPbihPuNxb2LGnvujtJD18xR/Su5UfcX0lT/ANCxXCWK+WkCHgLMv6tXfqfmYdlkT/0MVx197m9JaCLhNNRz/eYfyrasx/pfXrCT+Rrm72eaDSl8pNxMpxW/aM3nBz3t2yPfvXJJdTdEaSj7YSvPyZ/Jx/jV3VJmAZ04YROR9QprBDkaiy/9MmPB/wBpK2tQBwc94n/9BNJrYaepzms2Z1JIULcbQ36Vyk/h+aIZVgR78V39oqzLaK3/AD7g/otXLmzXyx/Wu6jWlBWRz1JtS0PL4vDt9OhdNoA7k0reF7pTiSZM+wP+Fep21qBbke1YesxlbzGP4FrVYuZk60j/0eU03jTyT3b+tZ+mHzL9veQVoWP/ACCh/vf1rN0bP2sf7+f518x3Pq10M7xBxIy56Z/lXLuwSNWXuM10+u/NK+Pf+VYtzYJHGrgnDKD+PtXZQaUEmctVNyujY0Ry1vK3on9aNL/4/mx/dP8AKs7RpGWGdAeCoz+dXdKbF45/2WqJx1ZaeiMq+yb2tdHbkdtxrIuub3j/ADzWvCA6qx6Fj/Ot4rRGMdzmtWx9rcdt1XtMJ81NvTZzT5fKGpP5mCM9D3q9GsRk3x4GBgj0rST0MoL3rmDrBxe5PTatVVnAGK1LxY2v1WTG1kxzVWXS4ckwTADrhv8AGuqnVskmcdWi5SbRmySbgaiCEgA8Z9a0Rp4Rd8jZ4zjtVyExrGMYPFKdZPYKdBp+8b8rD7EFzg7R/KuMzmRj9a7K4GLdD6gH9Kk068sktBHJIgYeprnjKy0OurC8kmXdAOdKhB7bh/48axPD2ox6R4tsNRm/1cF2rOfRS21j/wB8k101pKkiZjIIycEdOtYthd2cMs6Tuine3BGe9KnKzbKxEU4xR9ur14ORTyax9BuUutEsblDlZYI2B9cqDWxXfc8hop3X8P41SxhxV+5x8v41Rzlwa46q94uJKFzU0GBIfpTKWI4lHvxShoxvYv0DrSc0DNdqZlYlzUTdRmpahfqDTAtvVG8tba+tZLO8UPDKpVgemP8AP681dkODimCpYJ2OL0i3udD0W30PQrcTyxKd00pKQqzEksx+8/J6Ac+orKmuNA8IG417WrptR1Ntkc0iqC6CQEpGiA4ijIBxk89ya9IIrKv9B0bUkmS/tIpROqpISMFlQ7lyRg8HpzQkO+up84eKPidrWuRvZWA+w2r8HYcyuOer8Yz/ALOK4DSdM1DWLsWWlwPPK38KDoPVj0Ue54r6rT4c+C42DDTEbAx8zOw/IsR+ldVY2Nlp8f2ewgjgj9I1Cj8cDmnZmrqJK0UcP4E8CW/hS3N1dFZtQnHzuPuxr12Jnn/ePc+1ehgilABcA+tef6Lfa/dWd3rl1fK8VrLeJ9lECKGFuzhQZB83YdqdzHVneNjFIYopItkyq6nswDD8jxXAaBqmuNf6Omp3S3cWtWclztESx+S6BH2oV5K4fHzZORnNUvD+seILi40O41C+8+HVRebofKRAhhzswyjJ6dzRcfKekpHHGuyJVRR2UBR+QwKcB6VymtvqcviHTNIsrx7OK6iuHcxojMWj2Y++rADBPSuPsNb1O7nsrXVNaexRor0STfuULyW9z5a5LrtB2dhii4lG564nD80pPeuF1t9UOqW2m2WozwINNuLgyR+XulkiKhWYlSOc5OAPasfWNa1t/Cmi3Om3DLe3MH2qRlxl1ggMjg8fxHjijmHyNnqH1pD1riJWm1vxCsUV9dW9rJpsV1GtvJ5YJdyCTwe2Kzb271GGXU9YF5OG03UYbdYQ37kwHygwZMclt5JbrnpRzAqetj1N+KiA55rjvCtm100mo3V1dSzR3l1DtedjHhJGUDyzxwuKzvBuo3smrXS3sryxaist3bBjkKIpmiZFz227TgUXFyHo+3ikB+XFDN2FRA8Gnciw1zxisutCQ8E+lZ9c9YpCxDrTqWIAMR7UGsLFDMVfsTw6+tU6tWhxLj1Bq6fxCZaU7ad15ph9KmVeK6yR9uPvCpcDOabDgMR7U49aAOU8d2v23wdq1t62zsP+Ajd/Svk/StOe2s5AX3LuDDt7GvsvVoTc6VeW4GTJBIo/FCK+K/D+o3N2s0U+NqxBgAMcg965sSnbQ7MI7SNLVrQSxW75wQ/8xUNtbC2tJF3hgsm70xu5pdVllOniRDghlPr3xWPZXE88t3bSncAq4IGOlcaTaPRk1zEscrfbECYyDyTWvY25F04JGeTj681iTxyRuDEdreta+lJLHPIJ23MNvPTgjgUVNripP3tSGW0dr0x5xjv6irFnbsgMZxwrLn3HIqLVfMa4JDNGQcfKcE8VFpMrFGWRyzCRlyevoKzkrxuaw0lYZja6Y/hkT+ddzGADIPR1/wDQxXC3QMUwRj/EjfrXcfd87b6r/wChCsK/Q2gtSxMiyWyxf9N2B/I1bt4/3yBe8T/yqsSPLb/ZmY/zq7boftcZzwUcfpmuRss5iCN/7bkl52vC6j2IKmutuUJOCeqn9Ris+SFVvF2/3Zh/47WrPyIW9VxROd7AlqY+lyBpLVfSDB/BRW/cDEQPvXO6QB/ocn/TNlJ+gP8AhXSTnCL6ZreJw4h+8PiX936fLXJ+IcLfgf8ATNa7GPlMe1cV4kA/tEf9c0p9Tn5j/9LkbXLaesv3QxztX7vX3qho/Nzn3/oa0Lf/AJAyH/Zqjop/0jP+elfMPqz6u1rIzNWGZiMdVNOuwPsSgjnaKbqvNwwPo1SX3/Huo7ba1T0RHVlDS7f9xMTxgD/GjSPmvZgeymrVhDttppR2wMfhVbRxtvJ2/wBg1qne5DWxl3J/0z/PrWxb8W4K9cn+dYlyf9J+p/rW5aiIZFy7IozjYAxz9CRW62RzJ6s5zUmLXbHpz/StPTV3rIB2CVItpFc3sqyrkgAj8q0Et0t1cRDrj9KqT0FSXvXOa1lNsqn/AGR/Wstyd8f1WutuoUm1CKOVQQVGc/jV6bTLVYmk8tQVGQcelUqlrXM/Z3k2ZksQ8piOwNYEQK3yZxgt3+ldVcJ+6b/cJ/SoLK1iktQ7ICfUjP60RdtSqkbyVjQvF220RHp/SuEwvmsD7/zrvL5l+xxIMdOn4YqvpsMLRZaNT6kgH+dEJWQV43lYXQJ0FgFzyHOPzrlb4j7bJn++f511s9sFlPlDaODxjH6VRsZYIrmXzkDHd1NVB2baIrK8VFn1t8P33+CtHOc/6Mo/75+X+ldnXF+AXD+ErBwNoKvge29q7MV1rVXPNlvYguBkLn3qifvir8/Raz/+WgHvXPUjqOJbIpg4IPpTzTcc1Fhmh70oqGJsr9KlWutED6ZJUtRSDmgCxJ96minSfeplFiRxoptOqgGkUxfv0/vTQfnoAcOCCexrjvDlhcx6ZqllcxtCZr698veMZSVvlYexzXYH0rm77xVo+n2N3fXLuI7K4+zSYXnzTt4A79Rn2paDV+hxNg9/p6aNc6jY3FvH4csbgXcjqNr4iCAREH587c9uOtZunXd5p1r4Ya80+7hSynkWWV0UJ/pgZU2kMSeXGeBxXrF3qFpb3tpp0wPmXxkWPj5f3a723En06cVl3XibSrTSbzV5kkaKxuGt3UAb2kRguFBIBySMcikVdj9SsrmTxHot9DGWitjdLK4xhRJGAueQcEjtXFW+iarYajBeTaU17FHPqWYwYidtxKrxtiQgcgH3ruLrxLaw21hLaQTXsmpLvt4YdoZlCBySWIUAAjOT3rMuPGiLaW1/aadczQ3LrADmNSsxcx+Wys+QwYYJ6e9DBX2Rl3N5ql14nSa30mdha2DQyR74lKtdEMoyWCnaFOcE4NZmgaPrGo22lQTGXThpNvcWcrAI7NLuVCFDggqVB+YD8a7LU/E8WktpqahbSRPfybNhYHyuVBLEZBALDpVfWPFT6be3tsLF7iLT445biRJFBVHBOQjYLYwc4PajQd30M/w1oWq6ZeWjXgUxW1jLZ7wwJKrPuiOB6p19DxSavoWszy6pZWccTW2rTQytM0m1oSgQONmCXyE+XB69a1bnxTHBZ6tdpAXGllcjdjzAyK4I4+XhvfpVTVPGUWm6fdXrQbmhvRaKm/7+QrFunGFJOPbrSuhrmvobeiadeabbXySYzPdz3EWDkbZTkZ9D69a5/SvCF1ph0i5W6eSeyys6ySFotkiESCIY4+bBGfStBfFDzMLO3gU3TX8tmiFjjy4cGSVjjIAU/ngU6bxK8PiuPw/5Sm3eMfviTuEzKzhcdOVU1SaJtI6r3qPONwpxPFRL941RmRyn92fyqrUt28ihVjTf3PzbfyzVA3Sr/rYpI/cruH5rmueo1fUaRcjHz/gaVhg1BBdW0kiiKRWPoDz+R5q1ICGwamyY9RgFWIOJ0qIVJGf3qn3ojGzEXAMtVgDAxUY6n61JXSIIziYD1BqRhzioFO2dPyqw/wB7NAAAD8p6Hj86+JbLRp7O/uVjYEI8sZHTgMRX20pwa+O9XvLm08calp67RF9rlHvhiWH04IrCunynVhbc2pmTxtJYSIOSBu/I5rPt7JoLgyM3Eo6D2rZjUnzIeMkMPzzXNWV1O+pQ2877k+btjoOK4o3selKyabNOaNym5OowwzWnBHcBmuTjJRST/uHP61VKP5OO2CP0xUWkpP5x+0OSpjIA7ZXpUTd4lpJS0NTWLZgYpVAzIdpzWRHaPazbFO5i+/8AXniui1oCSwBxghl59K5HS3Z9QfexY4IG4/T/ABrOF3A2qJKZa1YMsscp6EFc/Q5/PmuvZ8xzsOPl3flg1zerxlrUsBwpU1uxtvglJzzAf/QaxqvRFrc20TKzA9BK361bt8pPblvcf+O4qK2XMdzjs9W4Ezc2ue7H+VccnrY0SIGXN3n0V/1Wrc2EFuBxkiqpyJz67H/RWq/d7jbQSEf3SOPU1I7anO6WpUWynoDIv6tiuhuD8ij3rnrJsCHIxiaQH6kmtu4J2pn1/SuuOx5uK+I0FI2nHYVxniFh/aJx/cT+VdaMDI9q4zXyRqLD/ZX+VUkcx//T5KEkaGpHZM1Q0TmYcdmrQUbdD29/LP8AKs/QjmRD/stXzDWjPrXujL1Hm4bB/wA8VNqJ/wBHUf7NVr0/6Q44/wAmrGpYEO32FarZGS6klmSNPm9CV/lWZpp/eTEf3f61o2pxp0v+8P5Vn6Wgdpj6L/Wrh1Jn0MZzvv41HUsP51sNhZME5zn+dYHmeVqgZ/uowJPoM1rXE3II9/512cuxxOVrsoahPNBeloXKEgZ2nHatbTpZJDIsjFsKp5NZy2w1C6bPGADx+VacVt9ndsE8jFE1pYKTu7lHXpGSaN0YqdvUcetY015dfKpkYjjjNa9/GtxcxJITgr2+ppk2mQcuCeOlaRtpcyne7sa8l1E1seQW29PrXMRvKJ1iViEJJIzx0qdZGCkDv1pYoEdvNJO4HjFNRsKc+ZmnPua3QgngVzbSSLKwVyBnpmujM5EYjIBHSorTTrWcFpVJOc5yRRF2WoTV3oX9CIeyJc5O85/IVzuoZTUJQh/irrrK2jtkZIuFJzjOf51lrZwXWqTrKm45459valGWrZdWPuRPrP4ebf8AhCNIxjm2BP1JJNduK43wMoj8JaaicBIcAfRiK7AGuuOx5slrqRz9Aaor/rBV6blRVNP9bWclqJbFsL60MMDNSjpTcZ4NTyhcSIkH2NXVAqk2BVqKQMMk1aYXLGKjk6jFO8xR1IqGWWMEHcKpsCzN1zUINLNNEACXX86hWWNvlVgfoaAJu9OHpTM04GqENPWgcuKD1oHDCgQprwXxEjX954k0zH7uxe41B/Qu0MccX5fOfwr3tqxzoOku19I8AY6koW5yT+8ULsA68DHHGKTRUZWZzHicXjal4clsJEhma4kVXkQyKN8DZyoKk8D1FcmJmtYmsNSJnZvEbPP5MTHcscYlO2NdxwTjjnFetzadZXD27SxhjZuHhyT8rBSoPvwcfjUUWkaYl59vWBVn8xptwJ/1jqEZuuMlQB9BSsUp6Hl/hy5X7T4etTvX7DdahYgSKUbbs3xAqwBBK44NbetXlleeHhPYRCGO31eFCAAAXjuQruNvHzEk+p712V3oWjXgmS6tY5Bcussm4fedRtDZ6ggcZHOKlXSdMWxTTFtoxaxlSseBsBVtwIHrnn1zzRYXOlqefeNQ19q1zp8dvcXDxaW4TyE37JZZQyM3IwP3YrFv57fW5tQv5b9rNLrRra5Kh0VJWAkBRwwyRkYIBB5xXsoggW4e6WNRLKFV3A+ZgudoJ74ycVSfRdGJjJsbdjGNqZiQ7RnOBkcckniiw1UseSTwXOq2HiO6FxLabrC2uHt4wojYtbZwwZS2BtwMEcVWu45L+XXjjMNpZm8U/wDTW4giA/JUb869w8mEu7GNSZAFc7RlgOAD64oEMK7tqKNwAbCjkAYAPrgcc0uUftTySw83S9c1HxRvL20d4YLlMZEcM6RuJV7jDkbv9n6UuqSai0+q6zaWolistShmE4kG4LaoqMFjwSwKk9+9euxqgVgFAz146/X1oPA4pqInV1uIGVwGQ5UjIPseRSL96lrifHmvvoWiv9mcpdXX7uIjqvdmH0H6kVpCLk0kYt2VzqJZPnJ7UqHdyprxbw78R2G208Rncp4W5A5H++B1+o59a9agnSWNLm2cPG43KynKkH0I60VqMqbtIUZqWqLk1vDMR5yLJz/EAf51HJp0Sf8AHu8kB/2HOP8AvlsipFnV8A8N6ev0q6wrBxRabMvZqkX+rkiuB6Opjb/vpcj9KdHfssqRXVtLAzMAGx5kZJ/20zj8QK0FFLyDmiw27mjxuNLmmE5I+lKM1qSRucSIferknWqM/G0+hq6/Y0ANHWvljxxpGzx9fzhsb3jkAx6otfU4r5g+L813p/jNXt22rNbRueB/CzKev0rKsm46HRh2lPU5cYS8kB/vEVkxaHz9vDndGTgcY545qze3IivnB64DfmK5q71S9huWgt5mETSAY4+6evauFRl0PUc49TrypMZGMYYioILc+SHLnKk4/HjtV9pol80Occg/mK5YNObyQmR/JR+FB4wSKxirpo1m0rM7S6V5tMPTAjB/4EtY0OlwQ+XcxFi7nJyfUc1Y/ti1SI2D5DLuQHtjtXK288y6sqeY/krLgDccY2g/zNTCErO5pOabTOpngMsckTf3TjPqOlW7Rt1uc94G/wDQaqXV5DDLIr5JVu3fPP8AWprAlrcenktx/wABNYzWly09TrrRyyTJjkkHP4DFX4QDPZZ7yY/Q1naaAY3J44X/ANBFXosiS0buJR/WuGb1NoojAzdFPUPn/vlhV2VmbTYS3YL+hxVNQP7RI/2mH6Grk/8AyDIfZT/OkNo5q26Kf7t1Jn/vpq2J5MlMdCaxovkWTn/l6b/0M1qSj5o8djXbDseZiviLiuSDkYriPE0mNTx/0zWu242muD8T4/tQ8f8ALNP5VSORn//U5RyBpAB4/dH+VZ2h8Sfg39Ktyv8A8SlD/wBMz/IiqmjY83HTIbk9BXzMdUz61mLd83cmfT+oqfVDiMZ7qKr3iFLlvmVuOqnPcVY1UHy9xBxwAccdPWtrbGMXuSwMF02T/fH/AKDVLRDl7g/7P9asRH/iWyZ6+Z/7LVPRmx55/wBj+tVHZkyeqMOaESXzZ9hVvJYFW52nGfpTVGdROPUVaW2kZ2Y/KpNdalZK5zRpSm7RRlpdXEFwTB1PGMZrZSS8kLGXGCMA4x+gq5DbJGCVXBPfvVgRDjFNu53UsByr3mYstnKxSTdgrxx/9epPLkPBOR7mtnysjBFHkrQbrCQTOde1C9Fx9KyJXuYJDGjFc+ld15HHAqhdafHKRuGGHRh1FXGfc58TgE1eG5h7mMaOeuBmqDXdzFKyxyMo9q05Y3hVY35Iqh9lSWVmLEVaszyKsZRdmb+i3bywP57FiHPJPsKyL65li1CSWFiuT2q3Yxi3VlUk5Oaja2iur3EjFRxyKSSTuObbgkfVvwqumu/A9k7klkaWMk/7MjV6QK86+GFqln4OtokJZS8rAn3c16IDXTHY4ZLUZL92qcY+fNW5CSKgi+8ahkovAfLVS8do7aSROCqkirq9KpXy/wCiTf7h/lSYHkmqeINQt76WGPZsXGMgk8qD13etOj8Q3pAISIZA/hb/AOKrD1v/AJCc30T/ANAWmxkbAXcRrt++3IHpwP68V5jqyTep6OfYflo0VRVmzoT4gvWbgRj/AID/AImo5fEN2HwTGR/uCo7WKZrZ3Zhstwr4IOQ2cgA+nuOKYVsn8u3hkzI77mI5A/iwo6Z9D1rD62zlhkdR/bLk+u33ygMgyoPCL+PUVpaFql5c3bpKwIVCwwqjncB1AB71yd7CY541ikymNpGM/wC1xjG3HtgHvWh4VuPMu3w2QYSc9MnK/wCH49a6aNXms0zz8RgK2GqJuV0e4A96cKjX7oqQV6iOgaetH8QoNJnkVQiVu1IOKGplMAJpIzyaDQv3qBD2pBQ1AoAQ8U5ugpjU5jwKAGd80GikNADkPBplOU9RTRQA1iqqWYgAcknsK+fvFeoTarqrvcxlI1+WJWH8APX8etfQLgFSrDIPUetczqfhqwvlKKoTPbqPwHb8Kxqxk17p3YDEwozvNXPmy400gF7fn/ZPWrOheKdV8OyFbVt8BPzQSZKH1I7hvcfr0ru9X8IajpuZY1LxD05P5iuJuLKG5BEgIcfmPrWlDHte5WV0duIymlXXtcI7Pse2aL4k0zxBCZbJ9sqcyQt99ff3HvXXRXuFCzdP73+NfJJS90m5S6t3ZJEOVlT/AD+nQ1694Z8fWuphbHWAttdYAWTpHIf/AGVvY8HsecVtUoq3PT1R4koypvlqKzPaFIIyKU9Kwra8a3O2TlM/iPpV46nbtkQLLOR2ijY/qQB+tcyBI2s5C/SpF9arwsXiRypUkdD1H1xVhelaAQXP3M1dJzGpFU7n/Vn6VYiO6BT7UDHCvnX412Rk1nS7nH34XT/vhgf/AGavonOK8O+N6yCy0q5TK7ZZEJH+0AR/6DUVNjSk/eR4dqMDR3UYYlsxAZ9cZFZDWPnXDBsjaQcit9Xa4sbeZzvfYwLd8hua5nVDOLhfIZlZ1AAU9T0rki+h6Tj1RvR7pf3YyWKr+mRSLpt83mKzqiSdsZatrTLJo7aETffVQCffqa1RCD8orG9tj6bC5QpRUqpzX9moHErMS3H5jvUJ0sh2m3ZYkkdsHtXVtbOBkiqckRAyKTbO55VRaskY9xE7NLtUsCFIP0GK09LJESxHghCD+FQ5ZDkdqs2pDXG8AfMGBHpxXPUbaseZisvdH347HS6TIDGR6xoR/wB8CtNCdkD56TL/ADrn9JbKxYP/ACyT/wBBrdyFt4z6Sr/OvOqr3jmg9Bz/ACaqB/eY/hwatsA1igz/AAnj8qgcD+04z6tirBXFmMj+E4qSmcyfljuP9m5P6sD/AFq7MfniDepqlLkC7PpOD/6BV58NNGT2yRXbTWh5mMfvIt5IXrXnvis/8Tduf4E/lXf54rznxRIDrEnPRVH6VtBHBJH/1eJuf+QQoHZM1S0nnP8AuNV24OzS0B4+QfrxVDSzkN/1zP8AOvmYbH1ktzCmP78g+3/oQrW1O8uktvsqyMIic7c/Lk4zxWNJzdbR3I/nV3WGAwvXnFdVtUYrZliJ0TTJd6b9zEDnGDgc8dfxqjooZ/NRRlmAAHTqffipAcac3++f5Cq2lZCyHHDYH5VSWjBQc5qKJYLNhO0snBzwPpWoielNQZwKuRpmtErnr0qUaSshFiJqcW7cYrX02wN1MkS9WOK3r2xt7UmKPnb39TW9OFyZy6nFPEV61D0rYuEXJrMdfSrnCxMZXI8mpVIYYIzUDccU0MVbisGjZCXtgsyZXt+lcFcSSW9y8TAAivSoZPWuf8QaUJWS6gwOxzVwdnY8zMMNzx547mFYTNJvLdjjioLmaSG6Jjqza27225XIOSDkVWuYWnlKKQDjvWsdzxJpqOp9lfD6J4fBelLJ954BJ/38YsP0NdrmsXR4PsemWlmOkMEcf/fKgf0rXFb9DkYNzUcQO6pjTYfvE1NhMuhTtqnfKTay/wC4avL0qte/8e0v+6aLEngGuH/iZye6x/8AoC0sBPlF0co8agqQDweh56ZA6Ua8MajIP9hP/QBT7EbnC4ByhxnPpjAHTnv3xXiVm1do+lzCEJQoc51zw2ckEkUMLIzHqz85xnk5yPfPGeKoLarEWiVcu+NgIySpwcLg8cdTjP0FaKXEFtbJIjZVVXacgk45UlenOQOehrLl1DLJMjmNVJ2EkZOM5GR24OfU15cIyeiIg30NS61FI9scpWyKqwKbRux6ggEYz/8AXrE0TjVyODtgdWIyPQgAdBgAH2zVfX757xI3SExGY/K5O0njnAHJBz3x9Cal8PIq3yovA2P/ACr1MLQdOzlueDmOYJONGPU9tjOVB9qkqKE/u1+gqWvcSMmNNHcU09aXvViJabS5zSGgBtAPzU09aQfeoETNTR70E4pKABjxSgZFNNOHSgBDx0pDR3pD0oAF70E45NNwW4yRnuOtQm1hzll3H1Yk/wA6WvQAe4gU4aRc/XP8qia4UkbEkf6Kf5nFWVVV4QBfoKVqVpdw0IfMuGGFhAB/vsP5DNclq/g+21UmYbLeb+9GCcn3BP8AKu2HSm9TUypKXxGlKvOm+aDsfO2saFf6M/l38WYzwHHKH8fX2rhb3SWGZbXLL3Tv+HrX2DNBDcRPBcIskbjDKwyD+BryfXvAs0Be70YGSPktFn5l/wB31HsefrWceeg+aGx7UMXRxcfZ4hWfc4Lwr46lsCmnayxe2HCynlovr3K/y9+3udhfiMLIjiSCQAgqcgg9Cpr5zv8AS1uMvGNko654Bx2I9f8AJqfwv4pufDlx9gvQWs2OGTvGT/Ev9R3+tbxcaq5o7nm4vBTw7s9j6wiYSKrKcg9MVZFYWh3ENzp0U9sweNjww6YNblCOMimGUNOtWzbD2NJLyhplicwke9AyfNeU/GO2Fx4VilPDQ3aMD7FWX+terVwPxPtxceB78HrF5b/k61Eti4fEj5ts4FgskQNu2kn6Z5qpb2wudSSV+RCDj6np/Wq2jzySrKsrZ2SBR9NorT05wLpwetee7ptH02WwjUqRudAWCjA6CrFsylxurNduakhl2sMVmmfbWOvljieMbK525iCkitOG6XysZ5qhOd2TVOSFGmzFkjqvC5imDfnV6YisqZwDWT1FWgpQcTc0hnTYp4xGnH0GK6Hf/ovPaRT+tctp0+2feegQGtpJnezLsNpJU7fTkV51WOp8gtG0b8uDfRH/AGwc/jUzOfsm3r97FVZh/pEbDuy4q0FH2VvZiK5yjl5M7b7/AH1P5rGf6VeJXzF/GqExH+mEd1U/+OD/AApfMJmTucGvRo7HmYzdGnuHSvI/F1xOuvTqpOAE/wDQRXqSscgH1rxzxZI0niC6PoVH5KK66K1ZxXR//9bg9RZv7MGAPmUYz+dUdLyYzn+6f51e1Aj+zwo7IprN05vkYn0r5yn8J9XPcx5D/pY/3h/OrOr/ADMPrVV/+Pxfdl/nVnVj849q6OqMV8LB8nTWA6mT/CrFtEIYlj9Bz9e9MhwbYD/poTU6nPJqkz0MFT+2yePqK0YRWfGORWlB1FaROuR12kfuw0o6gYH4026k3EmmWz+VbZ/vGqc0mc4rspNJGFRPYpztk1nPxV5stzVdoyetROdwjBlFuar5wavSRcVQYENxWBqWI3rQ2C7tGiPUjI+orLWtPT2+cD3oJkrqx5/FcebIwKkbeOvvS2xL6rbQqM+ZNGn/AH0wFJNGYNRuExgeYf51o+F7cz+LtKhOD/pURP4MDXTBHy2IutD7VQ4YgdM4q0pqlEcjNW16VucFiYnimw9TSE8UsPSpGaI+7Ve65t5B/smrC8rVe4GYJP8AdNDEz5/1451J/wDcj/8AQBUcIzEg5HA6HFdDqNroz3gkvndCYo9xDABfl4JyQfyBrLSTQoyY/tm5f4CM9PQkr/MCvPeEqNtpHXnOKjiKEKVJ6xLFre+WwivCPJjGI1KZT8SueeT1GMVYN7pyzeeroflICKCwUkYJChOp9ttZstzpauTHcKyL/vK368MPpzULXmmIBKZiR3Ctkn8Cuf1raOGnFWUTyYV60Y8raHahO15dQzjcEiRlG4bc59F5wPcnJ9hWhoZxqcY9Ucf+OGqYvtCeJWZpBk/xZOPwG0j9a1NFutDN6kVuS08gfb97AJU/3qp4Srfmkji9m51VNyR7HB/qU/3RViqtscwRkf3RU1dKPVA8c0maRjSU2BMKTNJxRTENNJ3oJpB1pASNzQOlNagGmAp6U5SKYaVT2oAKQmg9aQ9aAFFDGkFBoQmJSNTwKRqYDh0pOhpV6UhoAU9KcnSm05OuKQHHeIvCVpq4a5tsQ3Z/iHRvqPX3/nXhesaLIZGtrpTFcRcDI/n6g19SNxXP674etdctfnxHOg/dyY5HsfVTWE6bT54bnq4THWXsq2sTk/hKzr4duLSXIeC6YYPYFUI/rXq45Feb+Bba4sH1HT7tNksboSP95SAQe444Nekr92tIy5ldnFiaap1HGLuhkn3CKr6eeHHvU8nSq1icSOKbZii50Nc34ytvtfhHVYu/2aRv++VLf0rpG61X1CAXGmXdv/z0hkT/AL6Uj+tSykfE+m2Xkq8yOT5mCQexHpTlmEFzvJxk4/OqOk3krXBtmI2pGc+vAFW9VjX7PLIp7ZH5iuCekrM97CVeS049DcaTdyKYsmDmucsNUEi+W/3gMn3rTNwP4aylFp2PtsNio1o88TcW5I6Uj3jEHJzWKLjio3n44rM61IvyXGazWkMrhF6k4qq85Y8H8KntMrPGx/vDP0qkjkxuJjSg22bWluz3EYbuvP4Eit+QgW7gdB/iK5nRyRcxjv8AMP8Ax810ko/0eSuKsrOx8lTk3qzo5cq0J91P8jVwndbS/wDXQ8fhWbMwxER6Kf0FXgR5c2Ogc/yNcb3N0zmbgMGuAP4o0P8A46QarpI3mK3+zVi7PzTY4zDGfyDCqaOu4YGcKK9Cgro8zHPVGihywyK821lUbVro/wDTT+gr0RCN6mvN9WJbU7k/9NDXZR3Z5zZ//9fgdQO3T0P+yufxrNsPuP8A7g/nWpqPNiPdV/pWfYKrQvyB8gr52D0Pq5vUxDzfoPVhVjVeHH1/wqhCzNqe0jgOuKv6r98fWumStJHPB+6yeEf6Mp/22qVelQo2LVP981IhpJnrYR+7YtoelaMJ6ZrMVquRSBec1Z0nXRBriGOOIZIHNV57aRPvAipdF1FbaXLYwetdrczaPNal3I3EZ465qk2N2PNywQ4IpCwPNNnkjEx6YzUMs0Kj5Dk1QrpEMzd6zXYd6lllHUmqLPu6UGUmWozkVq2CkOD6msa3bLYrbjkFvC9weAilv8KBOVldnA3kom1C48vON7Z/Ot/wLBv8b6Yno7P+SMa4+zLzTSk/xHOfqa9E+GkPmeNYGx/qYpX/APHdv/s1dEXZ2Pl6r5lc+q4sjrVwHgVWt+Rg1NjBxWlzkkiSpo+lQ5qRKEyC+pwKinBMTgehp6cChqroS9z568UWF4+oLcJC7oY1UMqluVGMHGcEe9YcWn6i/wB22nI/65t/hX0ZNp9tLJ5jLhj1IOP5U5NHscZKk/Un/GvQp4+UIqKieZVy5Tk5cx87y6bqMCNNNbTIijlmRgB+JFV4NO1C8BktIHdQcbgOPpk4FfRdzots0e62GyQcg/0Pse/rVWx0O0tlAMKhFGI1PIUZycfU9fWr/tR2ty6krK1fWWh4cfDutGID7OR9XQfzatnw94e1WHVYbq4VUWMk4DqzHKkYAUn169Pxr2/7DZgACJfyqZIYo/8AVqB9BWcsfOS5Wi4ZfCLUkxIEMcCIeqqBUlLTK4kd4NxTc0E+tNzQIlHSg0gPag0wEJpB1oNANADmNIDTSaaKVgHk05Tim0gosA4sM0E0lFMABp56VGTipBQIBSGgGgmmALSmkXrSmkMBTl60lKv3qAEenJwMUNQvIoAaI0WVpQo3sApbuQOQM+lXR0qqetWV6UgGsKqWpxcMParbdapw8XJ9xUPcpF9hk06JSTtPIPWgg59qkTqKQM+CIbV7fW7nHAilkjwev3iv9Kt3AkmtWQ8kqf5VJ4ozp/jjUrNcBTevk+zuW/rV6PAU/wCyxH61yVdHdnqYZ+7Y5Kwt5GQzr/d24/WrFvLMEVnG7tUNnJLFeRQI2EeRlYeuK3o7YIzRsM8kVE33OrB1Z03+7djL+2xhQSGXPt/hUrsxQOM4NRXdvGhTAON+D/MVpQwB4Ul7cj9azdj0o5rWbtcxrp32gIcA9fWtWz37Y35wAP0ql5C5aNhyM/pWxZx4iA9Dg/zpSehxzqzqSvN3LOlkC8T2eQf+PmuslGbeb/drjbElLtSP78n/AKFXYZ3QTE/3P6VxYhe8VRNK5kVUhGcEoP5VpxYZJ1P94f1rnbgtNHDJwNqAD8q3IjteUdiVrjkrHQjDuANxJ/54A/q1ZkILbTn+EVryj94Qe8A/RmFYkDHap9VFd+F2PNx62NEZ3g+1ed6g3/Exuf8Arq1egq3z15zf/PfXDesjfzrtpPVnltn/0OC1Pi0UDpsH9KzrEfuXI/ugVe1Xm2A9FAqvYJ/oshPQKtfOQ2PqZPU5yEAX6kf3qt6n/rOfWokGb9T6MB+YqXU/9aP96ul7oyXwiyMVsVYdmNSJIHQSL0YVFN/yD1991QWAPkNk9G/pTS0udGGrcs+VmgH9anSTtVLpUitimmeo2akdwYz1q4b+QrjNYO7ml3mqQtTQlnyc1F5uepqmXzS5JqrkEjEscUzGKlC8ZppHzYouDJrVSX9sUazdeXbrZxn5pOW/3R2o85LePeeW7CuKvppJ7ppZDkkVcFdnBjsR7OPKtzVijRGzxyOa9H+FNvu8UXM+M+Xann/edB/KvKNLGXce1e1/CeNRqmouO0MQ/NmP9K0WjPGk+aNz6Ft/u/WpiOahg+6KtEDrVxZzT2ExUqVFvUdTSpKnrWiMmzQXpSPSIykcGh6YiA1YT7tV6sLwKCRxqE9alJqKkwJD0pM0E8YpKaYmBphp5qM07iGnrSUneihCJAaCajBpc1QATQvWimg0CuPY00U0tRuoE2SZpM80wtSbhTsJMkyaUGot1LupFXHE5qUdKriplNADqKbmlzmgBV60+oweakpAFA+9TRTh1pjHNTlGKCOM0CgBr1YQ/KKgfpUkXTFSwJD71SX/AI+hV1jVHOJ1NQ2UjVPTNIDg04/dqLcBzSGj49+JOg3MnxA1CWEqqtJHID7mNTXPfZSJp9zt5YkOAf6fWu1+L2oz6d41cwAHzbaF+fXLL/SuWluftAWXgCREP4lea5arlc9HDRi0Yllpj3EonQ4EbEit9Vbz2V+oIJ/EZrmrq6n0+SUWzYHB5GevWurs1M+XJ5Kof51hVvuddBpOyOau7R2nmlDtgNkDsO9bGnhH08jPKuf15rM1OOaGWb5iAFDEdqW1kkjUBOjKpPv60NNoIySkyxPb8u+7BHWrFqduUzxgMDWbeSNI7leDn+Qp9pdDylJ6hP5UmnYpSVzSRPLu0Ve7Ofz5rqYW3QzIf7nP4A1w0F4Lh0cHkEr/ACrbvdUaxtZGX77DA+prCrTbdi6c0tUbEk6tHCiOC+3IX8Oc+9dXbYaWX6LXjemTsLiKUn7oJb/P1r1yxucu5/vIh/SuTEUnB2OilU5kUWOZgg/54n/0Nq56Bx5aj2Fb5cC8Ujn9y4/8frnrbbsUmujC7HHmGyLyHL4NedXB3XMxz/y0b+degKf3mR2rztjudm9WJ/Wu+itzyGf/0eA1cf6Px1xUenjFtJ/urUurH/Rx70yxGLWT/dWvnI7I+oe5zsKn7cPQMB+lS6mMygD+9TYBnUQP9r+lP1EgzAejV0PczWw2fjTU/wCBfzNU7P8A49JP94fyq/crjT0x3DfzqlaFRZOT/e/pVrYym9RLW5ab92RyuefYVdBzWPYk+ZL6bWqS0d/KOT0J61py32OrD47l92ZsCpNmRmskX0SvtckH6VcS6jJwDk+maXKz06eJpSWjLO2ngIKqm6jUfMQPxqpLqNuhwz8+wzQk+hMq0FuzVMgHSoXkwMjiqfmkgYzg1mQSyy3To7HGM1SicdfHRjpE0nZnyxOapQ2KXUjEkgjAq2kbEn0rLuJpre4ZYXK+uKqCeyPLxE+ZqUjYisYrVyEzyvOT716l8LpAmo6h7wxH8mavHdOnmmkkMzFiF7mvVPhq7LqF96eXGP8Ax5quKfNqZzacdD6AS+KLtXk0n2yV+CeKx0cL94gfjVlXU963ikckkzVSXI5qwrcZFZkZ3dDmr0eRxitFY55Jl9HYDNON3g4NGNq1Rk+9mnYk1UkV+lXV6Vz8cpVsVtRSBlFSxpkxNNpaUCoGIRSU81H3poTEphNONMqxDaKDTc0CFzRuFMJqEtTJbsTs3eoi1MLVCZMVSRnKaJmfAqv5pzVK6vYbdczusY9WOPyrn5vFGlQHG9pP90f1OKaiYTxEY7s68TE04SZrhv8AhNdMHVJB+VaFv4n0m4bAm2E/3hj9RTcSY4qD0TOr3c5qUOKzUnWRQ8bBgehByD+VSiWpsdCldaF8NmplPFZ4kq1GwPeg0RP3p9Rg07NIoUfeNPpg4apMHHSkAlL3zSBZD0Un8KayyL95SPqKQE+eKNwqqWCjLMqj3YD+Zqu1/Yx8SXUKn3lQfzNMDRJBGKli6VgSa7okYzJf2qD3mjH9arx+LPDCMFOqWhJ7CZCfyBqWVZnVscCs+Q4lBrAvvHvg+yj33GpwhRxldz8/8BBrD/4WR4LugTa6gsjg42hJAefqorJtblqL2PUCfkBqhcTqinnGK4m4+KHhK1iX7RLMobgHymPI57VzM/xO8Kar5lnEJ51dCGGzaCCCCMlgaiU1a5cacr2sea/FuybUvFkcgcAfZIxkc5+d/wDGuRaE28McbNu2pjP0rR8eapbm8sTpUbwRRW/k7WIJwrMRz/wLvV7QfDeqa5aQ3NxmGI5+dhgsvYj/ABrjxFaMY80nod9BKLs9zjrq0W6uMMxUMg/Q+9dNphZeSCflx+Rr0e28K6TZYPlCV1/jk+b9Dx+laggiQYRQo9AMfyrxa+bRfuxRvBqMuY8W1uJ5ZkOCqtGVbg9jnrVXTIFkkMROcKQPY17g0SHggYPrWdNpNhK24xKrf3lGDz7iojnCtytFXTlzHkt1pwW6UMeGXPHqKqPHb2yRxwZ3gsD9D0Fd14g8LXV7ApsHBaMkhWOCcjpn/GvObW3ntZWtL1Skgf7r9f8APvXq4bERrQ5kyZ2vZFezJjuCmMDdkV0U8AulMT85HHtjpWfeWot2S7ToSM1rQBXxu5/zxWtV63RVKNtGLYaY0MCSsQS3OPSuysWIlPfMSfyrDtXH2dSOcdfzrQs5Mzkqf4EBrgqtyep1QVhJH/0tPZG/mKxoVbr71fuH23QI54YfqKyopGBIXpk/zrowyOTHapF8NtyT6E15+JQPx5rtJ3Is53PaJ/5V5R5CYH0r0aMVqeVJH//S4DVT+4A9/wClFmcWzgc8CmaqR5Qz6062yLaQ/T+VfORWh9P1MGEf8TIY55/pS6jzcL/vUWgH9oAH1P8AKlvhm4Uf7Rroe5n0FuzjTo/90/zNUbX/AI8X/wB6rt9xp8eP7p/nVK2JFmwx/FVx2Mp7lOyOC/0P86danKlR13GqkEpWTA/j3A0+FiBx13H+ddCRy8/YinVzcZVfyq1ZK/2guw42Hmq7ShZMk9RU8E4aQouelU07BB66hfRFQrf3ulZ72c8rbhj8TWjfMdiZ7VRNyIztIJohe2g58rlqb6ALGB3A/pWXDDdGRpoAD2Oa0o5FJz64/lWdBdvDI0a4wTnJqI3NKjWlzVthKEIuMBs846VnSWRubuTDbQPatq1BuId7Y3biOK2tL0gRStdT/MzHhew/+vRC7bHOKaMnSPDFzI5d22Rtxkjk/QV6Zoul2+nKfsnBfAZsnJx0qpE/QDtW3ZSKmd/FdCRm0kjoLfcuOc1sRmsOK4jHTJqcXyLVcrOdyTZuBsDNXINRkhYZ+Yejf41zQ1BOgqdZvM5UZpismdzFeR3HCcHuDTyua4WO9eNwQcEd6q67441DRfLK2iSxP0kLsPmHUEAdfx6U+fuZOl0R6AF5q5Exr5mm+Neu7tkVjaJg45MjdPoRU1r8W/FFzFvEdrGcnojf1enKSM4023Y+pEbIqevj+f4y+N45ZIo5rcYY4xAv/sxNOsvit46vWZZr8IAONkUY/wDZaiTVhqm27H14ajwxPAr4x1X4heOftG2PVrkDH8OF/wDQVFQWHjDxjcXGLnVbxlx/FK+PyyKV7K5Xsnex9reXIeiN+VRlHX7ykfUV8Qa5revPdIq310QU6CeT/wCKrPsbvUoZ/PuZJJFKkfPIzfoSafPdXB0bSsz7mkmhjGZJY0/3nVf5ms99Y0aNtr39qD6edHn/ANCr4p1fdfzQlVUHDD9aZpunT217HMwXAJ478gij2llcXsdbI+yLnxX4YtsG41S1j+sq/wBCayH8f+CU/wCYvb5/2SzfyU18s66PMiiHT5/6VlQ6YVcOXJwQcAU41bq7JnQSlY+trn4g+EIUJN/uycYWOQk56YwtZ2reLoo08rTeWI5dhjGfQHv9eleQadHHbxC+kH7xvuA9l9R7n9BUEuoEsdp+propXerPn8yxahJ06R0N5qMs775ZC7H1OaxpLs56msw3DyGp47eWXpXSl2Pm6km3ebJPtXOaBdsDkGoZbd061SfK9apxtuEIp6o63TPE15psi+VKQO4PIP4Vu6x8R9dsYxdWVlbTW/G5iZNyE/3gDjafUceteWmUjpU0N/LBIAOYzwynkEHg8VhOPY9nBYmVN2lqjvrz4p65BatPDb2wIx1Vz1OD/FWFB8Y/Fkt2iEWiITztiOcd+SxrmNTgWDKpgwScr/gTWQ7WigbNgOOMYri5mtGfWx9nNKUT1LWfif4ohty1ncIjEjkRqePxBrlV+KfjqWYI2psoP92OMfySsC4kW4tt7cbQM5qvA9sNwaRMlCAM98cfjSTsrMuSTeh1ureP/F3kgw6pcod3VSBx/wABArHg8ZeL7ieMTareEE8gyuB+mKiuYkSzaY4G0g8+hqxHdaTsISVTIRjABPPX0qHPTQ09n72pseJNR1ptNEy3tzuDDpM/Q8djXKabcakbhZLuSdgAT+8dyP1NdHqE4Omu7dEw3610/hyyttTgS9lXMPVQR97Hcg84/nSo80lZDxDhTfMV5fD9/wCIbIKhW3jLqwkkycgDBwByevsKv6d8PtDsRvneW4kyM5IRePQKM/qa7UyAAAdBTQS3Su6lRjFWPKr4qdR32Ofu/C+gXUJhkgIUkH5XYHj8a58+BNPt5xdadcSRMvRZAGU/iMEfka7xw1U3fFbOlF6WMViJp3ueZ+JrC7hsvLkTnepDLyp6jqP61yuk2dxa3XnTABSMdfcV7bL5ciNFIodW4KsMg/UVwOvWUliVktl3QuevdT1APt71w1qHJG0T08Pi1UknPcoayjS2yKOCJO/uCKoaRbS2d4C5BEhxx+NF7eM0GR2KtUOkXVxqWrRWqgAEjp9ef0rz5XjB3PSc1zpnqukeG7TVbiLUdSXzIrYkqh+67cfe9hjp3NehPJnjoAMVnWwjt4Fhj4VeBUwkDV8hicVOrvsXJ3dyTG7imGNq17f7OtvluWPSpYbUyguBwK4ITu9SWc26EVAK2bq325NZLDBrrUE0Rzu9hB05rM1PSrPVIik64ZfuyD7wNaNJmslKVOXNF2NYs8i1uxlsYnt5+q4ZT2Ye1U7dhtQ+wr1bWNMj1Wxe2bhiDsPoe1eSrHJbHyJRtdDhgfUcGvo8HilWhrujdO7NaybdBj3P860rVhHKwX+JVP8AOsOzk/d4z3NXI7hY33k8FVH6mtXB30OmCbdkTXLkXCEfxbx/Ks+KRQCOerfzNTyzJK6MDjaWP13DFRrEi55Jzn9a6KKstRYjA1ZqyRDqMirplwT3TA/HivPTXoN7CLm1a2DFNxHPXpzXOf2FN2lXHuDXZTkup588trr7J//T881gqYOPUUtscW0h+n8qg1dx5YX3pbeXbauPp/KvnktD6W+plWfOpA+5/lSXhBuQR/eNJZnOocf7X8qZeH/SV+pre2pnfQlvz/oMY/2KzYTi3b3Y1cv2xZx5/uiqcEMssGEUnJPXj+da04trQ56k0nqYYbEyH3NWrfDREdyxq0NFvCQWKr+Of5VZg0iaJMF1JyT0rtUGcLmrmLITuUH3qe2B+0H/AHa0jpUwbdvU/XNSJazRsWZRjHUHNRKLLhJXM+8+6M/55rMkRy+QCR7Vq3rDOPSqouY1O1utJaIqbTkaKZBrLYP5paMZ5rZAzgjjgfyrPtVM1yLZQd0jY+nqaUS59Edf4ctna2Eswxhjt9/euuVewqO2gSCFYkGAowBS78NVpGl7IvQ/KQDXVaNpkmpTrGvAPUn0rlITucV6HoLNbwSTLxgYz9a0ir6I56k9Bb6ygtG8qI5C8Z9awLg4JxWnczmRzmse4DVu1Y4ou+pB5pXnNXoNQaPlT1rDcsOKFYjk1jI6IPQ6MXIc5PequrW66npUlo3XGU/3hyKylmIq35+E471DNEeGpDCruJUUMGIOQOueetWItg+WLGPaq3iu3W2124K/dlxIP+Bdf1zVbSDmJx/tVMloEZa2NC2uLWKeUXDKvPerLXdrIdtu4fHJxXLX/F1Ifcfyp2mN+8cD+7/WlyLcI1XzWNKe5SG6RpBwRyK0LO+hnuSsYKjBIFYGpECVCf7v9as6SkpusqjEEEcAn+lDjoOMnzF3UbgQ3EUh5wDx9DTk1Bb1xbKhBY5yfbmq2sxyBo8qe/r/AIVBpcMyX0blDtG7kj1BoWw5N89i5fM9m6SYyMnApIdaeW6jXYFBYcg+tWNdQtBCy8neR+lYUVleI6ylMBSG6jtRFKUbsmV4ysjb1hj9mDA8hx/I1U0aae4vApxsUfMcevQU2+l8y22e4/nU+mKbWIE/edtxx+n6VrRjdWODH1+SLktzs7u4O3aOABgfQVjeZluOlNmnMhwDTIfeu1HyM11Zu6dB50yoe5r2u90Ow0/RYmiAMjgMW9c14zpj7ZlIr2e9laTQYJHbLDj6AVpD4keRi37kjzHUEAY4FczMvWurvyOa5qYZPFdVWxng5O2pjuMHioAxByO1aLwM3QVSeLYea4pM9qnqWLlvtVi0Q+92rglbEgz1B/rXaE4FRGK3EbFkUN1zj1rlraan0OWVbrkL09uh0yUKP+WRP6ZrhYji4jYAkBlPT3r0SJme1AHQxkH344xUdhdWSQKHZQcdyK44TaPfqRTs0Q36l9JnGM/u/wCVcZaw3ZkjkSGQqGBztOMd+cV38YWSzkRe6timaZrdpFaok08a8cgsM04SaTHUjdq5fjt47+3a1fOJBtOPQ9a9DtTHBEsUI2ooCgDsBwBXD6Eo81pOu1ePxNdSsvOBxXVhY2jc4MdPmnbsbAm3cV1uiaYt8CSegrg4WJbOa9A8PzuHEaHGa2cjk5SHULEQkgCuYnQKeBXfa0uHx361w9yvJrZSVjDkdzKnIVciqkkaTxtFIMq4wR7Gr0i5qn901hUlc6IRa1PKNSs3tJXtGH3TgH1HUGt3wdpS22qrdmTOIzxjjnipvFUOWjnH8QKn8On86z/BF/JJqE0EhH+qyv4MM14mO5lSnyntUpKSTZ7CJ+uDUsc3rWQHNSI5zzXxy7GzOlgn7E10dhc8eWO9cJFLjFdJpM6eZhzgetRKCWwI071Otc1LgHFdLdzK5IHOK56ZCDVwnpYHDUqU3GKeetRk5qZu5pFDs15x4rtPKu0vIxw4w31HT869CLCud8QxGbTpG/uYP61pgKvJVXmdeHhzSszzeNSgIBPJzVhEY1PFECgq+sB29q+sTR9LToRh8JRWFu/FTrHitCK13dsmtBdLmKbwOK2jFsctNTnync00qM9K2ZLFlHNVWt+elV7MjnR//9TzHVugP1ohOLWTPtTNXPyjtz/MU2I/6JID69f5V4MVofQt6lGyYHUOP9r+VWDZzXM4cYVATye/0FT2GnmJ/Pl+8c4HoDWwErvp0L6s4KuJsuWJTW1RVUEBtowCeakKetWwmRTvKY9q7IxtscE5uW5nbMUpT2q/9nPcUhiAFXykpozTGOlN8oHtVwr2NSxxrmgZiz2cMw2yKDnv3/OudvdHkjPmW/zj0PUfT1r0E28T89KpS2xTpyKlxuNSaZy6jgfQfyq14XthLqUs5HEa8fUn/CrFzakfOn4itLwlGDBczd94H5DP9a5+Rp6napqS0OmJxUJGTxVhwCKqBwDVDkzRtQdwWvQoUa10tSeshzj2FefWsqF1NejWKyaskUKYAjXApOfLqRy82hhKJHmAPeulOlwm3yXBfHSorvS7m2xI6HaO+Kh/0gwtKgOF6ms51XLUqnTUVYw7qwVHIrMmQAYrTu7zaOeprHkl3DPamm+pVl0K3WgsehqLdTl561dxRjdnA+KraKbUoWdckxevoxrDt444XZI1CjGav+L7sx6miKfuRgfmSaytFjutRuDBDl2Y8Z7DuaUlpchSXPyoakJub/ylTezHhcZJr0XSfAskwEmoN5CH+BQNxHua6PQtCstIj34Dzt96Qjk+w9B7V0LXYA21lKpfY6oUEtZFO10Dw/pwBitkZx/E43H8zWos8K/KiAD2ArOMxbmovNJrN3Nkl0NZ3ikGHRT9QKx7rRdJvAS0KIx/iUY/lS+cRxmpFmzS8h2R5/r3ha7WJTaHzVVs4PBIx27VxM2owxFraRJEkHykMuCD75r3iSVdpD8g1wviHRLTUwXHyTAcN/jWkJpaM5qtP7SPN71AtuXXt1q9GnyqB2AqG/haKKWKQYK9atDha66L0PBzKGyJAO1SIcGkjIHWlYbWz611RZ87OOtjo9H2tdIH6Zr2nxH5VvpFvFDzlQePpXgVpOYnDKcEV6Xo+s20w2ah8ygY5PSiV7po86pBapnNyyNK201W8qNeWNaDvAt2zpygbIz6VR1e5tH2/ZwRx82fX2q5Sb0OfDxsyCbYFJrAunDNgUsk7EYzgVTdxWaR68XpZChsjFc7qUbvdjaCfkHQV0EKEtmq800cTvEzAFTgisqj0PYy2L5jT06U/ZEB/u4ri/sVzM5WKMsR6Y/rXU2Um6IFemTTLK/tbRpFnZQQx/z0rlimm7H0MndJM3dPB8sRsMcbT+WDXCw6LeXKkQheCRyf/rV2tpdJI7TR8qxyDWXBqsFjJNDI+MSNxjPephdN2LnZpXOu0YGMNE33goB9iOtbW5jxXI6XfpLd/aE+5Lx/kV2AIFddB+7Y8/Er37l+3cjGa6vRdQFtcLL6VyMTqRzxVmKUxtwa0aMmel3N1/aExZB26VzV1FtLHP3aZZ3bDlTisrULsliA1Rs7FoqzTDpmqDSc1BJLlsmotxY5oYzG8Rv+4hHcsf5Vzvh+a3tLuKTaFLNt3fWtLxBMHnWAH/VDJHu3P8q87mmmSdlVyNrHAB968+rT9opQ7noUnyxiz6FRs8VMGrD0W8+2Wilj+8UAP7nHX8a2Qa+IqQdOTgzu5bq6LAcjmrlvc7T6VnnpQpNTchxsddZ3cZP77kVYkkgc/L0rlo5SBVtJq5qjtqaQfQmuGXdleKpMx5qy/wA3NUnqI1bqxahqG6s/Viv9k3Of7mKslsVha7c7bLyR1dgPwHJrowibqo7sLD30kc5aqNuK1YYw3Wsi3bZitqGQDFfVRkfRo6fSLWAzqJulejXdhYJbIbY7sjnFeTQ3O1gVPSu90a4kmT5uQBXq4aotmcOLpS0qRlsc/qVmEJIHFctLCN54r0DV9oBri3cbuldEmhxi5K5//9XyzVskDHrVmzjPlZPQnIpl1F9olVO3f6VoLjsOK8zDU01zM9TE1GnyoeoyeasBeaiA5q1GMmu9HnsuW1m1w6ogyWrrv7BhtYR5hzJjn2qDRbVl/fnt0PvWjeStjrXRShfU4sRVsrI5a6gjTIWsiSMdBW1cuSSKoeXvrWdjKldmQUPelVOa6O30mWdgFWrz+H7mMbmTH4VzSkkdsUzlghxmo2XPWujbTJl4CGqL6dcDnaanmGc7LGDkYq/okIQTheCWBP5U+a1mGdynip9JxHO0bfxj+VKWxrSdmSkEHaO9UGzuNasylGyKzyDuJ71kdLJLc4YZrstN1NrQhl6iuIDFMYq7HIxGRQ4cwc1j1K98WTXtt9mAABxmuee5k8vGfl71hW8uTyc1euriOOHAOSaXs1ElSbMq5laRyTUAJPFRNNk81JHk84pM2ppD8ccVKihV3GhFYnkVS1+cWem7AcPNwvrjoTWbkbpI8u1C3XVNUuLpnIVnwo9hwP0r0zw5ocWjWu4AGaXBY+3YfhXF+GbE3OsuW5igAkP+8fu/59q9VqKs3sVhqMfjFLE0IrOdq9aSuh0S1SS4Xf0JFZxNZshi0ido/MYELVKe1Edet6wYI4VghAAUY4rze7TJPvXXCC5bnnyrNs5qQEcioizdc1fmiOaqGFvSsaisdMGQl2IwTVWYZGD3q4YmHOKhZCQcisblSRwfiCyElvJLGPnVT07gViwkSRq47gGu/uo8g56GuHMItpGhHAB4+nauqhPoeTmFJtXI+hpXcEADqKRvao1Umu6Op8xVjbctwnpWzBIaxowBWhHKq1qtDzK8bmqxOwtWHK5yRVt7n5dtUWIPNJsyo07blViajWNnbBqwBlq1LezZvmbgUmd0XrZEdlbPJMqgZwRWY3g7V7vUJDK0SKzZLbt/8hXdadp5f58fL/OuwtLIIAcYrnlLU+jwVPljdnLaN4ItIUAlZ5cepwPyFdIngfQzktZxsT13An+ZrrbZlCbcYxV1Sp6VNkj01qch/wAIdpSriO2Rc+hx/KuQ1X4Z2Vyzy200kEj5YZw65Ptwf1r2FnC9agdkfilpuaW6Hz+fDeraFGFlTzIx/wAtI8kevIOCP88109lMl1arIhz2Psa9Skt+4rlbjR7aKaS5tkEbycuF4ViOhI9fenT0ZnWhzRMHDCneZilf7xU9R1FRnaeprpbOLkexbW8KjjiqkspkOaQBTUrLGorNs2jRZTOTzTJ7qCxt3u7g/Inb+83YD61LxI4VDgdyeg/KugisdCljRLqIXBXJG9MjJ64BNYVKqRusHN62PD1vTO8k1yRvkOSaz/JgmmZuWJPQZ/pX03a2Ogx/NDZR/wDfCj+lb1o9rbqEt7eNQOmOP5VyOolqdPspWszwXw7/AGjb7HjtZn9cRscr09K9AaMrhiCA3I3Ag/iD0r1BbuUj5dq/Qf41n3dpHeIRKMt2buK8PH4ZVXdbnXSny6M4JQTUojNXrnS7i1O5RvX1FVFPavm6sJwdmdNk9UOEeB1qReKQU4KTwK5m29yeVIeZMjFVXapSCDzUL4Ayf1pwjrZDvYqu20EntXFalc/arjK/cXhf61q6vdTEeXECIz1b19vpXO19DgcI4e9I9jAU1bnHIwBwatrMV6Gqe1TzTmibHFexCB6VzSiuenNdRputSW67UPWuBDFeKtR3O3rXVHTYV09Genr5+pKWXk+lYs9v5UhSQHIrDtNZnth8j4ps2rvLIXZuTVXuaxTXw7H/1vOwPmLd+lTLUANSqa5KStFI66rbm2TBjurTt03MBWUCN1bOnsqzKX6ZrQyaOxiJtYFRjz1xVOeTdyaV987FlyaryxOq5INbwr2Vkc08Om7sqOpZq1rOwEqBmFZSzBW2tXUWEymFcVM5tjhBI07SAQEEda2PtC7fm5FZokGKUvmseS+5pzpBOY3bgYrLnjU84q8xA5NU5ZB0p8thc1zKlgU5yKyJIFjcOByproXYYrNnwahzSKSM+VBIN696peSAelW1kZJdmMqevtV8Qqwz1rGVZI76S5tzHNozdBT0sp+oWt6O23dqurbqopLE2KlRTOZFpdD+GnmzuWHI/Wun8n3qZIk70/b3EqVtjk10yZsALzWnDpDqMsK6VEjHQVdgtmuD8g4HU0nVLUbHO22lMzZClyOdo74+vH515/q3hfxvql9Ndy2YVX/1aeYmEQdB97/9Zr3mK3hiG1dwPrmnMgxw7fnWbqA2zw7QNDvdFW4TUoxHcSuMqGDfKF45GR1JrolTFbOtDF83OcAc1mIQa5pVby1PRpw9xEaRFiDius0WBzOgX1FYMQ5BrtvDm3zSWxwOK0jMzqR0NTVF+cgVycsGWNdPqMhaRiK59uW5710e392yOaGGTfMzKazDGk/s+txUXGaH2gVzyqNnXGmkc5JZJiqE1qoBro5QOcVlT7eQaRo4o426jUEgV5vrlwtreoD0Yf1r1C8TncMV5f4iijknDEnzNpGB0wfWuihq7M48Rh3NWiVjIoGMg0qv2xWLFvi+Ucj0q+koPXivThofOY3LZWvY0kLHtTt+Kr/aPlwKZvzW2jPBnhJJ7FvzKXdmqgOe9bthp15ccRxMfcjA/M1LkkJYWb2RXiTkHFdLp1lJcsHfIT+f0rb0/wALxRL9ovX3kDOwdPxPetqKMDoAB6DtWM6l9j08Jl1vekTWtuqKFUYArXiQmqsK5rds4NzDd0rI9ZQsEVsx7VbELJXd2OjRJaiaQ/MRnFZN3bBThRxVxjfUfPbQ5d1NQEc1sSRCoBBuOMZqJKxvCVzOBfGKpzL1HrXRSQJChZutYNwQTkVnzHTCNzy3xjaTRKuoWrFGibBx0Kn1+lc3a6jqCoPNKsevIx/I16jq1st3aywt/GpH59K8ut8MuG6jrQ5voe7gcLTnH3kXf7UuMfdUfnUT3dzMMO5AP93ipBECamEQHapc5HoRwVFbRKKyXi/cncfjmp4tR1iE5WXcPcA/0qz5eO1NIxyKyaNVh4bWNWy8UXETAXMIYdypwfyNdzp2sWV6AIpBu/unhvyry3OeDSbCpDDgjoR1H0rCZhWy2nNe7oe7xzbeM1pRyBxXkWk+JJrciC8zJH/e/iH+NemafcR3CLJC25G6EVk7M8HFYWdF2kaDrWZPp8E5LMu33FbDkKMk1i3138vlp36muOtSTWpxupymBOkULlYyWFRrcbei0kp3NQkRNedLB077Gf1mYkkzHkKBVN1Z/vHNaHlE0eTW1LDQjsHtpPcwZLZWBVhwa569054syR/Mvceldy8PtVaW3JGa7Ipnbh8ZKk7pnnIHpTtxArW1SweJTc26lh1Kjr9RXMpewuPlb8+tdUNT6GhjYVFoyzI2ag8zHSmNKpHBFU3lrWLOpTLvnH1phnOetZplOOKb5uea1sPmP//X83BGcVKDVUnDnFSBq5KTvFHZVVpNFlWAOTWjbyDcMetY+7mpklwa0sZNntfhi70zyhb3Sglj949q6bWbbw+LQvG43dgK8Eg1B4l+ViKnk1aZlwzk1k6TbuN1LKxo3kkQuDsOQK1rO5UxjbxXFC4LnJPNb1nLhQK6Uc0jr4ps9atCbAzWBHNgZzUhuC3Apt6GXKzSluM8CqpcnmoU+bmrGB3rlqVbaI3iiJzxVCVsmrEzgcCokjLHcR9BXm4nEqmrs6adNyZAkffHJq1GjRnI6VcjgwM4zVjyFxivmq+MnN81z0KcFEjhm9RirAZTSCFTR5e3pThmc46PU25UyZQWOFGfpVmO3lbkgD6mqKsUbNakFxuAB616OFx6qPlehMo2V0PS32nLc10FrcYUJgADoBWPuyKmifBr1U7nK2dADmkwDxio4JNw5q0BV20Juee+IotmoEgYDKCP61iRoR1rtfE9ruiiulH3TtP0PT9a46uOaakevQleCLMeK2LG48mQEGsNDVtHx0rWIpI9Htvs11CN5AbHNc7KII7khj8oNYq3ckY4Y81WkuGZsk1aRCjZm7dTW4OICcVQMueTWZ5p9ajecgYp2NEXJ7kKMLWJLNuJNLJITnNVGOeKEjSKM26fPPpXmOoP5108nXnH5V3ms3AhiKr95uBXDiPc3Nd2HhbU2UNLmasGcnFP+z8YraW3G0kUzyvau5I46kTIWN424GfYjIrpNPn0uUhLy2jU/wB4D+lZ7RjvTGTB460NHJPCxluj0i0tNPVQ0EUYB6EAVrx8cV53pOpyWzYfle4/wrvYZUlRZIzkGspRPOrYfkNN3PlbexNES1ATlBVy3HGak0p0vduX4UwM1vWX3wTWNGwHFbNmw3CkDikepWcglsh7DH5Vz96RuNblkBHpwPqua5O6nDSEDtWtN6HFJa6FRl3Nir0MCxpvPJqO3UO2TV6cqkePaoqs3oo5y+YtnNc5KcHFb144zmsCY8n3rnPQgZ0o3V5HKnlXk0Y7O3869gY4DE+leR3hBvpW9ZG/nQz6HLepahfPWrademazYmwcVqRjcgcdutTc9Rpl9bcyKML1qrPZyJ94V6D4TjtLh/KuMc9Kn13TYkdgB0PUV0Qp3VznlWSnyHkzxMppA/Z/zraurbaT7VjyqRWNSkawmRnrxW5omuXGlTcEtEeGX+o9650uynFKGzXHKm1sVVpxqx5ZHtv9oxXUKywvuVxkVnyybzmuE0PUWil+zyH5W4B9DXZ5rmmnezPiMfh3RnyMFX5s1cSPPSoY1yc1pQx5wKycLnBcSO3LUjwY7V1On6eZ0LAcCoLuz2EjFXCldXE52ORePFVnyAQa2Z4gMisyVM1pyWKjPqYk6r1rzDxJpAtZTe24xG5G8Ds3Y/j/AD+tenTEhsVn3EMdxG0Uq7lYYIqoNxNY1rO548W2RFz1AzUbThfvZq7qNm9lLLbP/DnB9V7GsWbnBrthFSPQWNqQXust/aU9f507zwec1l0/JrX2SH/a1Y//0PJ7uTyXDDOKnV8jIqrqQBUHPpToCfK3ehxXlYepyqzPWxFNyd0XVbijd3pIyGWoiTnFehHU82TLG/FG/moN1KDzVEXLkZNdLaH90M1zMQyQK6e0U7BSkI00zV2FectVVFwM1YD4FYTkxpF8MqjionlLHYvLHgAetMhhmuDhBgf3j0rcWGLTYGlX5pSMbj6n09K4atRQV2bQg3ojHa28ttknMn8Q7L7fX1q7HCABUcCE/Mec81oItfJ4rEOrNs9KEFFWBV9KmWPPWp4YSxwK0vsuwZPWua1y72MjZjtUbLWm61TcVjNWKizPdabC5VttWHqrtw2axjU5ZXRutjWSXI5qZXI6VnRtxU+819XgMV7SOpyVoWZ0FrKSBWtG2RXM2cnIBreifivYWpyNli4hS4geCUZVxg/0rzK5gktZmglGGU/nXqIIxWXqmmR38QI4lHQ1nVpcyujpw9fkdnseeA4qZX5ontp7aQxTLtYdqgIIrFK256XmiyXqJn5qDcR1phbNWgsTs/pULvmmlqhYHBJpjigJ9aqXNwsKFs4wMk0/EkreXCpZj2FYuuwNbYgdsvgFsdBnoK3pQuzeCV7HL3tw11MXPTtUcUfNIV5q9BGDya9SMUlY3khUhLDipUtVwd4+ldp4e0M6lOkC8Z5J9Kuazo6WjmJedvGa6qVO5wVppOx5hPEAeOKplDXSXVttJrFkXBIpThYUYldI/wCKui0i/wDJkEbn5G4+lY9umX2E4Bqdo/LbB6Vk0OdFTVmejg8VoQMABXMaXdedahWOXXg/0robdtwrJo8+EOW8TSDY5q/bzYINZWaljfbUtIwqKzPR7LWC1uLYnA6Z9KzyokmZYzuAPWuYjuCo4NTLdOjcHFCVjmcTq1wmCDWbdXpGRnNZJvGxVJ5Sx5NRJXLgiWaYucmqEj0rvzVOV6ix2QWpDdTCOFmPYV5TLlpGb1JP516Le7pomjXuDXn8qYYis2z6LLxsTc81rQNgEe1YgOKtxzADFSeudZpV41vMrIcHNej3Lfa7QTnkkc147ZT4kXnjNew2zo+jiRcHjmuijKxy4lLRnBXyHJrm51+auiu5gWYVgyfMxp1Jo1jSdjLdOeKiKMOa1REDzUEse0etcjdy0rFSJmEgx616JYTtNErN16H6ivNw21+K7PQ5y24E+hrnrx0ueHnFLmhzLodhEK1oF5GazYegrXhxgVyHybR3WgSxiMxN1NR6jbgkkCsfTpGWQYrr50Dx5I7VvCXQykr7Hm93HgmsSVMcV1GoKu5gtc/KoNW2EUctcg76qcVr3UeGNZUg21JTOK8W2e+AXadUG1voen6150ybwADz6GvYtUi+02M8OOXjYD64yP1rxyQsiI44PtXXh3pY0hJ8tgeLeA0S/UZ/xqHBHFIryIcqSM96UuzHLE5rrBH/0fIr/lM9RRET9nb3NJqDL5YwRVdZ9sRXtXhxTse7KSTK9vdPBM4B4yeDWomo2k7bGby39/u/nXMNIRIx75qFBLcS7IELt3wP8gV6FPmR51VRep2204z1HqOf1FSQx+YcZrCtdFut2+eUx/7MZ5/E/wCFbwh8pQBnj1OT+ddCkjkcWa9vb4Ycc1vQAgYXn2FcLHNey3MdpBM4aRgowTxn/CvaLCMJaxx54VcE9yR3qJyCMGZEFndSjITaP9ritaHTokw0x3n0/hq/uA4FR7hmuOpUb2N400ty0mAOBj2FZl5L50wiB4T+dXfNCoXP8IzWLCSxLnqTXhZrW5IqK6nXRV3c0YlxiryDFUojirsRywr55M6jpdGt0kk3OOAM1bvCC5xTdOGyAt68VBO3JNbxWhlJ9Ciyg8VRmTGcVadjmoHbcMVz1uxrAzmqq3WrjjFU26muNrU3iSRHtU9VY+tWW4wa9zKZPmsZ1ti/aD5uK3Yj0rCtchdw5OK2Ldm2jd1r6qmzzmaamp8Zquh71aGCK1JKN1aW9yuJkB9D3H0rm7nQnU/6OwYeh4NdgVqJlqXBM2hWlHQ87l0u4Q/PGRVf7E/dDXo0i8VVIxmo9mjpWKZw8enzNwiE/h/jVxNLzzNjHoK6dhUDAVSginiGzIS2ih+SJQoPX3rzHxCxlvpmPZsflxXr2wZrx7Vv+PiUnux/nXRRWp1YSV5XZzW3nNadqFxk1SZfSnxN81dqPSbPWfA9ykV+CerAirfiL553Y9SawfB4Z75Nozg5/KtnxBJid1J5zXpYbc8zER9+5wN2u/IxXPTxHJrpZGBesuaLcxxSqnRCLaMRQyMDVmVsgHvUzw7RVNjxXGzXlNbRZilzszgOMf4V2kT4PFee6cxW6Qr1BFehwoSc1hM8vF+5Uui+GyKkWmrGDVgRY5FZtnPN82o5WOMipMnvUftRmlcw5CTdTGamk0wtmk2Wo2GueKiMLOM1ajiZutWGjwMCokzWLSMN4cZzXFala+TcMAMA8ivQ2j5PvWNqdkZoSyj5l5H071mz0sHX5Z6nnjxkGqbEhiK2pIyPlNY86FTmkfSRlfYnhlIxXZadrk1vCYg3ysMVwKPg4q7FKBVJWLaudajm5ZmXk9TVJo3LnZz7VjrcsrZU4pZLtzznn2oauXctvPsJBOMVVluA3ANUWm3dahMmOlRYzkydm+bNdN4flzMy+grjfM5HNdd4aRi0kvbAFY1fhPJzJ/um2ejQNla1YnxWFCTgVpxNjGa4z46e50tjKEkUmuwmukdQEPUV57BLitaK724ptmYy9B3GsOQAVu31zFJhk49a5+4kBzSuUjEveGrDmOa1b5jmsSRsDNaRImytJ82Qa8augBlR2YgV7BK+1GY9hmvJeJxuPRufz5rswyCBlj0op7IVJVuCKbj3FdpZ/9Lwm4nBQE+lLb293eri3Qkf3jwv5mu2s/C9tCA9x+8cf3un4Dp+ddPDZoqjaOn6VxKmludUq7exwFn4XQ4kvHMh67Rwv+J/Sukg05Y02RKFX2FdL5KZzVeaWGBeSBQ6ltERZvVmU1usYxgVg31wkK5zik1XxBbwggNyOwrhpLq71S5S3gB3yttUDuSeKqKb3B6Hpfg6z+1Tyao4+VMpH9e5r1G2PyMD61maPpiaVpsVlH/AoBPq3Un8TWhCSHZe1XOOhmpak24nrSFu9NY461UMrSNsj/OuJo3TJpnzEy+tVosgU+U7YcHrTIWBr5rOP4iR2UNi+lX4eorNQ1eibBBrxzc7AEQ26jPUZrMmlGasoJLhAQMgVUuIXTqMVXtbKwnC+pCMseak8sYyahTjk055wBxXPOpc0hGxSnwOlZzGp5ZM5NVCc1gnc1Q+PJOau43YFVolq2Dg17uUw965jWehoQDHFakR4rKgOa04zxX1dNHnSL6NxV6PO2s2E81rKMKK3UTO40io2WpiDTSM0+UdyqwJFV2Wr7DioGXipsWmUWWoCtXWWottNItSKmzvXj2vwmO8mQ9navaivFeaeLrXZeGUDh1Dfj0Na0tzvwdS0rHnDsQKijfDVNcLtFUQSDmu2CPYbPVPAt7FFfqJTjIIGfU0eJrhjeSsp43GuE0+6MMgKnHNdxPdafeaM/mELOnIP97NbRnyswcPe5jmIWLN81WH2dqpW1xbDcsh69CO1UJLrDtsPGeKqcmzeFkizcMvNYkr88U+WYnnNUnYmsbAzX01SblD6mvVI48CvPNDgMlzF36GvTQPSsJ7nj453Y1F+bitRLYyAbapIvNb9mMoBWTPNuzPexkHUCq5s2HHSukZc1GycYqCuc5z7G2etTJZge9aTJTkSi4+cqCDHSonTtWmVxUZi3UmCkYnlYal8nJ4rTaH5unFSLAAMipaNozPOta0cxn7RAPkPUehribuHIIr3GaDKkEZB61wmsaGykyW4yvcdxWdz3cFjfsyPLyMNg9qerYrQurN1J9ayTlTgjFUme5GSauWN1HmZquXwKaXzzVDbLBYVCzCoy1MBLnAqWRJ6XHrudwq85r1HQrQ29mu4cyHJ/pXMaDorSOLiYfKP1r0yKDK4IxWFVXVkfOZpXUlyxHxipgcGogrI2GpxPOa4mrHzrLsUm0VbWY1lh6f5hxUtklySbIqhI/WkZ/U1Wd+tAyldnOKxJjWrO+etY8vJwK2iyJamDrt0LbTpSerjYP+BcV5jHN5YACnjtnitzxNqSXl59mib93ASCfV+/5VzyRnr5gH1r0qEOWOpcEralyYLIokT7x6qRyKrYI4Yc1ZjUIMlw3v7fjTXePcfmNbClvof//TqCNVOetOBxk049aaO9eezaBi6hfyQKQg/HNeY6trt7LIyKdoP4n867/Vu9eTX/8Arj9aUDVlKViz5Nd98OLOG51qS5lGTbxZUe5IGfyNefv9+vSvhh/yErv/AK5D/wBCFdkTGR7SWOKiU4nI9hTz0pi/68/QUS2MkVrqRvu1OihUAFVbr71XB9wVxx3Oh7EUoBQt3xVOM4q9L/qz9Kox18vnf8RHZhfhL8bHFXYic1Qj6Vdi614kjqOx0advuY4NaGrBRbZA5J61k6N9+tbV/wDj2/Gsijj3mdRtHSqbSNU8vWqrVjLcqJCzE0xeTStSL1qkWi7HUq8moo6lXrX0mV7GFYvRHA4rQjJrPTpV6OvpKZ5s+pqwcsDWtism36iteugyCkxS0VRSIz6VCwqc1A1SUiAimEU80w0jRbEZHBrl/E9vHJYCVvvI2B+NdQehrnvEf/IMb/fq4bm+H+NHid4gANY9bV50NYtd0T34jlYggirfnPsxmqfcVY/gq0JkBYmmFiKU0w1TKiIxz1qJRlsVIajX71Qxy2PRfDES7vM7gV2q1x3hj7rfSuxWueW54eL+IuwIGPNdBaqBgVhW3Wt+17VEjzmTsBmmMoqRutNaswRQcc0KoofrTlpFiGngDFMNSjpQMaqAmn4FIvWn1LNEVZUGM1nSxrya05fu1Ql71jI6obHK6lpFpMrSEbT7d686u7CFm2HPHevWbz/Ut9K80uf9aaInuYOTscZPH5bFc5wahNWrv/WH61VNanqCKu84zjNdpoui20mJJCWI5rjYutelaF9wVMtjkxD91nVW8UcahUUACtaJRWZH1FasVYnydf4iaSJXXae3ess+npWwe9Y5rkqbnJIiJNG84xSGk7ViSNdyBVVnJzVh+lVT3pgylKxwa4fxXqVxp9qFg4MpILdx9K7aXoa858c/8e8X+8a6KPxIg87yc09ScVF3qRelesaolU45qUtzUC1KetAm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0361" name="Picture 9" descr="C:\Users\user\Desktop\7v-ZTAK7Di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9852" y="1412776"/>
            <a:ext cx="2808312" cy="17190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user\Desktop\77ba8587-196d-4743-ae62-7d2cbf01a26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61447"/>
            <a:ext cx="1791182" cy="24395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22.01.2024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06586" y="404664"/>
            <a:ext cx="651261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Методическое сопровождение</a:t>
            </a:r>
          </a:p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аботы с одаренными детьми 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4" descr="C:\Users\user\Desktop\unnam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06489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263525"/>
            <a:ext cx="5791200" cy="903630"/>
          </a:xfrm>
        </p:spPr>
        <p:txBody>
          <a:bodyPr/>
          <a:lstStyle/>
          <a:p>
            <a:r>
              <a:rPr lang="ru-RU" dirty="0" smtClean="0"/>
              <a:t>олимпиада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375" y="1311077"/>
            <a:ext cx="4392488" cy="2376264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Муниципальный этап всероссийской олимпиады школьников 7-11 классов </a:t>
            </a:r>
          </a:p>
          <a:p>
            <a:pPr algn="ctr"/>
            <a:r>
              <a:rPr lang="ru-RU" sz="1800" dirty="0" err="1" smtClean="0"/>
              <a:t>Фатулаев</a:t>
            </a:r>
            <a:r>
              <a:rPr lang="ru-RU" sz="1800" dirty="0" smtClean="0"/>
              <a:t> Милана </a:t>
            </a:r>
            <a:r>
              <a:rPr lang="ru-RU" sz="1800" dirty="0" err="1" smtClean="0"/>
              <a:t>Раджабовна</a:t>
            </a:r>
            <a:r>
              <a:rPr lang="ru-RU" sz="1800" dirty="0" smtClean="0"/>
              <a:t> </a:t>
            </a:r>
          </a:p>
          <a:p>
            <a:pPr algn="ctr"/>
            <a:r>
              <a:rPr lang="ru-RU" sz="1800" dirty="0" smtClean="0"/>
              <a:t>2 место</a:t>
            </a:r>
          </a:p>
          <a:p>
            <a:pPr algn="ctr"/>
            <a:r>
              <a:rPr lang="ru-RU" sz="1800" dirty="0" smtClean="0"/>
              <a:t>Приказ №113 от 21.12.2022</a:t>
            </a:r>
          </a:p>
          <a:p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211960" y="4455114"/>
            <a:ext cx="4098032" cy="13321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/>
              <a:t>«Республиканский этап всероссийской олимпиады школьников</a:t>
            </a:r>
          </a:p>
          <a:p>
            <a:pPr algn="ctr"/>
            <a:r>
              <a:rPr lang="ru-RU" sz="1800" dirty="0" err="1" smtClean="0"/>
              <a:t>Фатулаев</a:t>
            </a:r>
            <a:r>
              <a:rPr lang="ru-RU" sz="1800" dirty="0" smtClean="0"/>
              <a:t> Милана - призер</a:t>
            </a:r>
          </a:p>
          <a:p>
            <a:endParaRPr lang="ru-RU" sz="1800" dirty="0" smtClean="0"/>
          </a:p>
        </p:txBody>
      </p:sp>
      <p:sp>
        <p:nvSpPr>
          <p:cNvPr id="6" name="AutoShape 2" descr="blob:https://web.whatsapp.com/e595d788-1723-435f-8de3-c4a15ac6404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blob:https://web.whatsapp.com/e595d788-1723-435f-8de3-c4a15ac6404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blob:https://web.whatsapp.com/e595d788-1723-435f-8de3-c4a15ac6404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 descr="C:\Users\david\Downloads\WhatsApp Image 2024-01-20 at 21.49.5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80727"/>
            <a:ext cx="1827397" cy="325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david\Downloads\WhatsApp Image 2024-01-20 at 21.50.0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17031"/>
            <a:ext cx="2780308" cy="264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34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Дата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990418A9-73D7-4D0B-AB3D-579FD88A6A55}" type="datetime1">
              <a:rPr lang="ru-RU" altLang="ru-RU" smtClean="0"/>
              <a:pPr/>
              <a:t>06.02.2024</a:t>
            </a:fld>
            <a:endParaRPr lang="ru-RU" altLang="ru-RU" smtClean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5675312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chemeClr val="accent2"/>
                </a:solidFill>
              </a:rPr>
              <a:t>Важнейшим средством повышения педагогического мастерства учителей, связующая в единое целое всю систему работы школы является </a:t>
            </a:r>
            <a:r>
              <a:rPr lang="ru-RU" altLang="ru-RU" sz="3200" b="1" smtClean="0">
                <a:solidFill>
                  <a:srgbClr val="FF0066"/>
                </a:solidFill>
              </a:rPr>
              <a:t>методическая работа.</a:t>
            </a:r>
            <a:r>
              <a:rPr lang="ru-RU" altLang="ru-RU" sz="3200" b="1" smtClean="0">
                <a:solidFill>
                  <a:schemeClr val="accent2"/>
                </a:solidFill>
              </a:rPr>
              <a:t> </a:t>
            </a:r>
            <a:br>
              <a:rPr lang="ru-RU" altLang="ru-RU" sz="3200" b="1" smtClean="0">
                <a:solidFill>
                  <a:schemeClr val="accent2"/>
                </a:solidFill>
              </a:rPr>
            </a:br>
            <a:r>
              <a:rPr lang="ru-RU" altLang="ru-RU" sz="3200" b="1" smtClean="0">
                <a:solidFill>
                  <a:schemeClr val="accent2"/>
                </a:solidFill>
              </a:rPr>
              <a:t>Роль методической работы школы возрастает в современных условиях в связи с необходимостью рационально и оперативно использовать новые методики, приемы и формы обучения и воспитания.</a:t>
            </a:r>
            <a:r>
              <a:rPr lang="ru-RU" altLang="ru-RU" smtClean="0"/>
              <a:t> </a:t>
            </a:r>
          </a:p>
        </p:txBody>
      </p:sp>
      <p:pic>
        <p:nvPicPr>
          <p:cNvPr id="5124" name="Picture 8" descr="J030344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7050" y="5084763"/>
            <a:ext cx="17716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692696"/>
            <a:ext cx="3240360" cy="28803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55576" y="0"/>
            <a:ext cx="8136904" cy="83099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Алияров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Адам- участник и победитель  Всероссийского конкурса юных чтецов «Живая классика»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564904"/>
            <a:ext cx="2978623" cy="4087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2491084" cy="32378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401268"/>
            <a:ext cx="3240360" cy="34567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4798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4464496" cy="2880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8640"/>
            <a:ext cx="3240360" cy="2880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378623" y="6160987"/>
            <a:ext cx="2395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класс</a:t>
            </a:r>
            <a:endParaRPr lang="ru-RU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717032"/>
            <a:ext cx="4139952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212976"/>
            <a:ext cx="3024336" cy="30689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65042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Участие в муниципальных и региональных конкур</a:t>
            </a:r>
            <a:r>
              <a:rPr lang="ru-RU" dirty="0" smtClean="0">
                <a:solidFill>
                  <a:srgbClr val="FF0000"/>
                </a:solidFill>
              </a:rPr>
              <a:t>сах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3\Desktop\LTER54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18" y="2301936"/>
            <a:ext cx="4032448" cy="326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3\Desktop\UYBE2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66" y="2301936"/>
            <a:ext cx="4752528" cy="326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49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DCC126-085F-BAD7-CCA4-F1025B43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ru-RU" dirty="0"/>
              <a:t>     </a:t>
            </a:r>
            <a:r>
              <a:rPr lang="ru-RU" sz="2800" b="1" i="1" dirty="0"/>
              <a:t>Призеры</a:t>
            </a:r>
            <a:r>
              <a:rPr lang="ru-RU" sz="2800" dirty="0"/>
              <a:t> </a:t>
            </a:r>
            <a:r>
              <a:rPr lang="ru-RU" sz="2800" b="1" i="1" dirty="0"/>
              <a:t>отборочного</a:t>
            </a:r>
            <a:r>
              <a:rPr lang="ru-RU" sz="2800" dirty="0"/>
              <a:t> </a:t>
            </a:r>
            <a:r>
              <a:rPr lang="ru-RU" sz="2800" b="1" i="1" dirty="0"/>
              <a:t>тура</a:t>
            </a:r>
            <a:r>
              <a:rPr lang="ru-RU" sz="2800" dirty="0"/>
              <a:t> </a:t>
            </a:r>
            <a:r>
              <a:rPr lang="ru-RU" sz="2800" b="1" i="1" dirty="0"/>
              <a:t>олимпиады</a:t>
            </a:r>
            <a:r>
              <a:rPr lang="ru-RU" sz="2800" dirty="0"/>
              <a:t> </a:t>
            </a:r>
            <a:r>
              <a:rPr lang="ru-RU" sz="2800" dirty="0" smtClean="0"/>
              <a:t> </a:t>
            </a:r>
            <a:r>
              <a:rPr lang="ru-RU" sz="2800" b="1" i="1" dirty="0"/>
              <a:t>имени</a:t>
            </a:r>
            <a:r>
              <a:rPr lang="ru-RU" sz="2800" dirty="0"/>
              <a:t>  </a:t>
            </a:r>
            <a:r>
              <a:rPr lang="ru-RU" sz="2800" b="1" i="1" dirty="0"/>
              <a:t>Чебышёва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945167B-4D0B-CA4C-B7FA-230110070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979" y="1489074"/>
            <a:ext cx="4457021" cy="804192"/>
          </a:xfrm>
        </p:spPr>
        <p:txBody>
          <a:bodyPr>
            <a:normAutofit lnSpcReduction="10000"/>
          </a:bodyPr>
          <a:lstStyle/>
          <a:p>
            <a:r>
              <a:rPr lang="ru-RU" i="1" dirty="0">
                <a:solidFill>
                  <a:srgbClr val="DD462F"/>
                </a:solidFill>
              </a:rPr>
              <a:t>Алина</a:t>
            </a:r>
            <a:r>
              <a:rPr lang="ru-RU" dirty="0"/>
              <a:t> </a:t>
            </a:r>
            <a:r>
              <a:rPr lang="ru-RU" i="1" dirty="0">
                <a:solidFill>
                  <a:srgbClr val="DD462F"/>
                </a:solidFill>
              </a:rPr>
              <a:t>Магомедова</a:t>
            </a:r>
            <a:r>
              <a:rPr lang="ru-RU" dirty="0"/>
              <a:t>, </a:t>
            </a:r>
            <a:r>
              <a:rPr lang="ru-RU" i="1" dirty="0">
                <a:solidFill>
                  <a:srgbClr val="DD462F"/>
                </a:solidFill>
              </a:rPr>
              <a:t>ученица 7 «в» класса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567DAF8E-1459-0AAD-2303-52391323EE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19"/>
            <a:ext cx="2493819" cy="3953251"/>
          </a:xfrm>
        </p:spPr>
      </p:pic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CBACE32-1A13-1C19-49AF-5FC6F44BA7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rot="10800000" flipV="1">
            <a:off x="4716016" y="1060882"/>
            <a:ext cx="4427984" cy="1232385"/>
          </a:xfrm>
        </p:spPr>
        <p:txBody>
          <a:bodyPr>
            <a:normAutofit/>
          </a:bodyPr>
          <a:lstStyle/>
          <a:p>
            <a:r>
              <a:rPr lang="ru-RU" i="1" dirty="0" err="1">
                <a:solidFill>
                  <a:srgbClr val="DD462F"/>
                </a:solidFill>
              </a:rPr>
              <a:t>Гадисов</a:t>
            </a:r>
            <a:r>
              <a:rPr lang="ru-RU" dirty="0"/>
              <a:t> </a:t>
            </a:r>
            <a:r>
              <a:rPr lang="ru-RU" i="1" dirty="0" err="1">
                <a:solidFill>
                  <a:srgbClr val="DD462F"/>
                </a:solidFill>
              </a:rPr>
              <a:t>Имрат</a:t>
            </a:r>
            <a:r>
              <a:rPr lang="ru-RU" dirty="0"/>
              <a:t>, </a:t>
            </a:r>
            <a:r>
              <a:rPr lang="ru-RU" i="1" dirty="0">
                <a:solidFill>
                  <a:srgbClr val="DD462F"/>
                </a:solidFill>
              </a:rPr>
              <a:t>ученик</a:t>
            </a:r>
            <a:r>
              <a:rPr lang="ru-RU" dirty="0"/>
              <a:t> </a:t>
            </a:r>
            <a:r>
              <a:rPr lang="ru-RU" i="1" dirty="0">
                <a:solidFill>
                  <a:srgbClr val="DD462F"/>
                </a:solidFill>
              </a:rPr>
              <a:t>6</a:t>
            </a:r>
            <a:r>
              <a:rPr lang="ru-RU" dirty="0"/>
              <a:t> «</a:t>
            </a:r>
            <a:r>
              <a:rPr lang="ru-RU" dirty="0">
                <a:solidFill>
                  <a:srgbClr val="DD462F"/>
                </a:solidFill>
              </a:rPr>
              <a:t>б</a:t>
            </a:r>
            <a:r>
              <a:rPr lang="ru-RU" dirty="0"/>
              <a:t>» </a:t>
            </a:r>
            <a:r>
              <a:rPr lang="ru-RU" i="1" dirty="0">
                <a:solidFill>
                  <a:srgbClr val="DD462F"/>
                </a:solidFill>
              </a:rPr>
              <a:t>класса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3330780F-196A-3212-9F4B-F37ED7A9759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69" y="2472621"/>
            <a:ext cx="2548641" cy="4189551"/>
          </a:xfr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B849145-E662-9F22-D8AE-1198676FEC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14" y="2472620"/>
            <a:ext cx="3642560" cy="422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19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B0DACB-8719-4AFE-888A-86A8C0864D23}" type="datetime1">
              <a:rPr lang="ru-RU" smtClean="0"/>
              <a:pPr>
                <a:defRPr/>
              </a:pPr>
              <a:t>06.02.2024</a:t>
            </a:fld>
            <a:endParaRPr lang="ru-RU"/>
          </a:p>
        </p:txBody>
      </p:sp>
      <p:pic>
        <p:nvPicPr>
          <p:cNvPr id="4" name="Picture 2" descr="C:\Users\user\Desktop\p137_p49_sistemarabotyisneuspevayushaim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394349" cy="624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3"/>
            <a:ext cx="8352928" cy="954107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/>
              <a:t>Оказание помощи неуспевающему ученику </a:t>
            </a:r>
            <a:r>
              <a:rPr lang="ru-RU" sz="2800" dirty="0" smtClean="0"/>
              <a:t> </a:t>
            </a:r>
            <a:r>
              <a:rPr lang="ru-RU" sz="2800" dirty="0"/>
              <a:t>уроке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3685"/>
            <a:ext cx="9144000" cy="623758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2195736" y="1052736"/>
            <a:ext cx="6948264" cy="116955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dirty="0"/>
              <a:t>Создание атмосферы особой доброжелательности при опросе. </a:t>
            </a:r>
          </a:p>
          <a:p>
            <a:r>
              <a:rPr lang="ru-RU" sz="1400" dirty="0"/>
              <a:t>Снижение темпа опроса, разрешение дольше готовиться у доски.</a:t>
            </a:r>
          </a:p>
          <a:p>
            <a:r>
              <a:rPr lang="ru-RU" sz="1400" dirty="0"/>
              <a:t>Предложение учащимся примерного плана ответа. </a:t>
            </a:r>
          </a:p>
          <a:p>
            <a:r>
              <a:rPr lang="ru-RU" sz="1400" dirty="0"/>
              <a:t>Разрешение пользоваться наглядными пособиями, помогающими излагать суть явления. Стимулирование оценкой, подбадриванием, похвалой.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2252182"/>
            <a:ext cx="6948265" cy="13542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/>
              <a:t>Применение мер поддержания интереса к слабоуспевающим с вопросами, выясняющими степень понимания ими учебного материала. </a:t>
            </a:r>
          </a:p>
          <a:p>
            <a:r>
              <a:rPr lang="ru-RU" sz="1400" dirty="0"/>
              <a:t>Привлечение их в качестве помощников при подготовке приборов, опытов и т.д.</a:t>
            </a:r>
          </a:p>
          <a:p>
            <a:r>
              <a:rPr lang="ru-RU" sz="1400" dirty="0"/>
              <a:t>Привлечение к высказыванию предложения при проблемном обучении, к выводам и обобщениям  или объяснению сути проблемы, высказанной сильным </a:t>
            </a:r>
            <a:r>
              <a:rPr lang="ru-RU" sz="1200" dirty="0"/>
              <a:t>учеником.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13400" y="3645024"/>
            <a:ext cx="6930600" cy="181588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6"/>
                </a:solidFill>
              </a:rPr>
              <a:t>Разбивка заданий на дозы, этапы, выделение в сложных заданиях ряда простых, ссылка на аналогичное задание, выполненное ранее. </a:t>
            </a:r>
          </a:p>
          <a:p>
            <a:r>
              <a:rPr lang="ru-RU" sz="1200" dirty="0">
                <a:solidFill>
                  <a:schemeClr val="accent6"/>
                </a:solidFill>
              </a:rPr>
              <a:t>Напоминание приема и способа выполнения задания. </a:t>
            </a:r>
          </a:p>
          <a:p>
            <a:r>
              <a:rPr lang="ru-RU" sz="1200" dirty="0">
                <a:solidFill>
                  <a:schemeClr val="accent6"/>
                </a:solidFill>
              </a:rPr>
              <a:t>Указание на необходимость актуализировать то или иное правило. </a:t>
            </a:r>
          </a:p>
          <a:p>
            <a:r>
              <a:rPr lang="ru-RU" sz="1200" dirty="0">
                <a:solidFill>
                  <a:schemeClr val="accent6"/>
                </a:solidFill>
              </a:rPr>
              <a:t>Ссылка на правила и свойства, которые необходимы для решения задач, упражнений. </a:t>
            </a:r>
          </a:p>
          <a:p>
            <a:r>
              <a:rPr lang="ru-RU" sz="1200" dirty="0">
                <a:solidFill>
                  <a:schemeClr val="accent6"/>
                </a:solidFill>
              </a:rPr>
              <a:t>Инструктирование о рациональных путях выполнения заданий, требованиях к их оформлению. </a:t>
            </a:r>
          </a:p>
          <a:p>
            <a:r>
              <a:rPr lang="ru-RU" sz="1200" dirty="0">
                <a:solidFill>
                  <a:schemeClr val="accent6"/>
                </a:solidFill>
              </a:rPr>
              <a:t>Стимулирование самостоятельных действий </a:t>
            </a:r>
            <a:r>
              <a:rPr lang="ru-RU" sz="1200" dirty="0" smtClean="0">
                <a:solidFill>
                  <a:schemeClr val="accent6"/>
                </a:solidFill>
              </a:rPr>
              <a:t>слабоуспевающих.   Более </a:t>
            </a:r>
            <a:r>
              <a:rPr lang="ru-RU" sz="1200" dirty="0">
                <a:solidFill>
                  <a:schemeClr val="accent6"/>
                </a:solidFill>
              </a:rPr>
              <a:t>тщательный контроль за их деятельностью, указание на ошибки, проверка, исправления</a:t>
            </a:r>
            <a:r>
              <a:rPr lang="ru-RU" sz="1400" dirty="0">
                <a:solidFill>
                  <a:schemeClr val="accent6"/>
                </a:solidFill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5517232"/>
            <a:ext cx="6804248" cy="11695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CC0000"/>
                </a:solidFill>
              </a:rPr>
              <a:t>Выбор для групп слабоуспевающих наиболее рациональной системы упражнений, а не механическое увеличение их числа. </a:t>
            </a:r>
          </a:p>
          <a:p>
            <a:r>
              <a:rPr lang="ru-RU" sz="1400" dirty="0">
                <a:solidFill>
                  <a:srgbClr val="CC0000"/>
                </a:solidFill>
              </a:rPr>
              <a:t>Более подробное объяснение последовательности выполнения задания.</a:t>
            </a:r>
          </a:p>
          <a:p>
            <a:r>
              <a:rPr lang="ru-RU" sz="1400" dirty="0">
                <a:solidFill>
                  <a:srgbClr val="CC0000"/>
                </a:solidFill>
              </a:rPr>
              <a:t>Предупреждение о возможных затруднениях, использование карточек-консультаций, карточек с направляющим планом действий. </a:t>
            </a:r>
          </a:p>
        </p:txBody>
      </p:sp>
    </p:spTree>
    <p:extLst>
      <p:ext uri="{BB962C8B-B14F-4D97-AF65-F5344CB8AC3E}">
        <p14:creationId xmlns:p14="http://schemas.microsoft.com/office/powerpoint/2010/main" val="61321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625"/>
            <a:ext cx="7920880" cy="129614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" name="Прямоугольник 1"/>
          <p:cNvSpPr/>
          <p:nvPr/>
        </p:nvSpPr>
        <p:spPr>
          <a:xfrm>
            <a:off x="179512" y="1628800"/>
            <a:ext cx="8568952" cy="48013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u="sng" dirty="0" smtClean="0">
                <a:solidFill>
                  <a:srgbClr val="0000FF"/>
                </a:solidFill>
              </a:rPr>
              <a:t>Педагогическая </a:t>
            </a:r>
            <a:r>
              <a:rPr lang="ru-RU" u="sng" dirty="0">
                <a:solidFill>
                  <a:srgbClr val="0000FF"/>
                </a:solidFill>
              </a:rPr>
              <a:t>диагностика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srgbClr val="800000"/>
                </a:solidFill>
              </a:rPr>
              <a:t>- </a:t>
            </a:r>
            <a:r>
              <a:rPr lang="ru-RU" dirty="0">
                <a:solidFill>
                  <a:srgbClr val="990000"/>
                </a:solidFill>
              </a:rPr>
              <a:t>систематический контроль и оценка результатов обучения, своевременное обнаружение пробелов.</a:t>
            </a:r>
            <a:endParaRPr lang="ru-RU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</a:rPr>
              <a:t>Выявление </a:t>
            </a:r>
            <a:r>
              <a:rPr lang="ru-RU" dirty="0">
                <a:solidFill>
                  <a:srgbClr val="800000"/>
                </a:solidFill>
              </a:rPr>
              <a:t>наиболее позитивных сторон личности при выполнении учебной   деятельности.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</a:rPr>
              <a:t>Составление программы</a:t>
            </a:r>
            <a:r>
              <a:rPr lang="ru-RU" dirty="0">
                <a:solidFill>
                  <a:srgbClr val="800000"/>
                </a:solidFill>
              </a:rPr>
              <a:t> помощи ученику с привлечением родителей.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</a:rPr>
              <a:t>Консультирование</a:t>
            </a:r>
            <a:r>
              <a:rPr lang="ru-RU" dirty="0">
                <a:solidFill>
                  <a:srgbClr val="800000"/>
                </a:solidFill>
              </a:rPr>
              <a:t> родителей по управлению самостоятельной деятельностью школьника.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</a:rPr>
              <a:t>Подбор упражнений</a:t>
            </a:r>
            <a:r>
              <a:rPr lang="ru-RU" dirty="0">
                <a:solidFill>
                  <a:srgbClr val="800000"/>
                </a:solidFill>
              </a:rPr>
              <a:t>, чтобы повысить выносливость, укрепить эмоционально-волевую сферу, развивать познавательные процессы.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</a:rPr>
              <a:t>Формирование</a:t>
            </a:r>
            <a:r>
              <a:rPr lang="ru-RU" dirty="0">
                <a:solidFill>
                  <a:srgbClr val="800000"/>
                </a:solidFill>
              </a:rPr>
              <a:t> адекватной самооценки и потребности в рефлексии (отслеживать протекание умственной деятельности, получать результаты, осознавать трудности).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</a:rPr>
              <a:t>Совместная работа</a:t>
            </a:r>
            <a:r>
              <a:rPr lang="ru-RU" dirty="0">
                <a:solidFill>
                  <a:srgbClr val="800000"/>
                </a:solidFill>
              </a:rPr>
              <a:t> психолога и учителя, направленная на определение статуса ребенка в классе и его повышение.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</a:rPr>
              <a:t>Нахождение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dirty="0">
                <a:solidFill>
                  <a:srgbClr val="800000"/>
                </a:solidFill>
              </a:rPr>
              <a:t>компенсаторных возможностей школьника благодаря изменению мотивации учения, отношения к школе и выполнения ролей, способствующих формированию позиции учащегося.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90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B0DACB-8719-4AFE-888A-86A8C0864D23}" type="datetime1">
              <a:rPr lang="ru-RU" smtClean="0"/>
              <a:pPr>
                <a:defRPr/>
              </a:pPr>
              <a:t>06.02.2024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88640"/>
            <a:ext cx="6912768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/>
              <a:t>Организационно-методическое </a:t>
            </a:r>
            <a:r>
              <a:rPr lang="ru-RU" sz="2000" dirty="0" smtClean="0"/>
              <a:t>сопровождение </a:t>
            </a:r>
            <a:r>
              <a:rPr lang="ru-RU" sz="2000" dirty="0" err="1" smtClean="0"/>
              <a:t>профориентационной</a:t>
            </a:r>
            <a:r>
              <a:rPr lang="ru-RU" sz="2000" dirty="0" smtClean="0"/>
              <a:t> работы с обучающимися</a:t>
            </a:r>
            <a:endParaRPr lang="ru-RU" sz="20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759760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3090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B0DACB-8719-4AFE-888A-86A8C0864D23}" type="datetime1">
              <a:rPr lang="ru-RU" smtClean="0"/>
              <a:pPr>
                <a:defRPr/>
              </a:pPr>
              <a:t>06.02.2024</a:t>
            </a:fld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7965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B0DACB-8719-4AFE-888A-86A8C0864D23}" type="datetime1">
              <a:rPr lang="ru-RU" smtClean="0"/>
              <a:pPr>
                <a:defRPr/>
              </a:pPr>
              <a:t>06.02.2024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16632"/>
            <a:ext cx="784887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dirty="0" smtClean="0"/>
              <a:t>        Занятия по профориентации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79628" y="2967335"/>
            <a:ext cx="8124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1" y="908720"/>
            <a:ext cx="2808313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«Россия-мои горизонты»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23" y="1988840"/>
            <a:ext cx="1584177" cy="1530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" y="3573016"/>
            <a:ext cx="1898752" cy="1368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652120" y="977267"/>
            <a:ext cx="258179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Экскурсии</a:t>
            </a:r>
            <a:endParaRPr lang="ru-RU" sz="36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16" y="1686790"/>
            <a:ext cx="2303091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794802"/>
            <a:ext cx="2219221" cy="15841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85795"/>
            <a:ext cx="1764195" cy="1324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671171"/>
            <a:ext cx="2219221" cy="1269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619362"/>
            <a:ext cx="2146770" cy="13961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45" y="3573016"/>
            <a:ext cx="1902205" cy="1581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298836"/>
            <a:ext cx="1776198" cy="11940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89" y="1910233"/>
            <a:ext cx="1728447" cy="1353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184" y="5282471"/>
            <a:ext cx="2908239" cy="14096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3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B0DACB-8719-4AFE-888A-86A8C0864D23}" type="datetime1">
              <a:rPr lang="ru-RU" smtClean="0"/>
              <a:pPr>
                <a:defRPr/>
              </a:pPr>
              <a:t>06.02.2024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260648"/>
            <a:ext cx="457200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0"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Миссия методической службы МКОУ ГСОШ №1: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24744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70C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«Развитие профессиональной </a:t>
            </a:r>
          </a:p>
          <a:p>
            <a:pPr algn="ctr"/>
            <a:r>
              <a:rPr lang="ru-RU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70C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</a:t>
            </a:r>
            <a:r>
              <a:rPr lang="ru-RU" sz="36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70C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омпетентности педагога»</a:t>
            </a:r>
            <a:endParaRPr lang="ru-RU" sz="36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70C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3275856" cy="239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08920"/>
            <a:ext cx="3096345" cy="2133559"/>
          </a:xfrm>
          <a:prstGeom prst="round2Diag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797152"/>
            <a:ext cx="2799682" cy="1881054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B0DACB-8719-4AFE-888A-86A8C0864D23}" type="datetime1">
              <a:rPr lang="ru-RU" smtClean="0"/>
              <a:pPr>
                <a:defRPr/>
              </a:pPr>
              <a:t>06.02.2024</a:t>
            </a:fld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5" y="116632"/>
            <a:ext cx="8964488" cy="567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08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B0DACB-8719-4AFE-888A-86A8C0864D23}" type="datetime1">
              <a:rPr lang="ru-RU" smtClean="0"/>
              <a:pPr>
                <a:defRPr/>
              </a:pPr>
              <a:t>06.02.2024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476672"/>
            <a:ext cx="684076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Конкурсы педагогического  </a:t>
            </a:r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мастерства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0" t="29890" r="1530" b="35254"/>
          <a:stretch/>
        </p:blipFill>
        <p:spPr bwMode="auto">
          <a:xfrm>
            <a:off x="2699792" y="2348880"/>
            <a:ext cx="266429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12495" y="1628800"/>
            <a:ext cx="3846309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Лучший учитель родного языка</a:t>
            </a: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-2018-2022</a:t>
            </a:r>
            <a:endParaRPr lang="ru-RU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24724"/>
            <a:ext cx="1584176" cy="224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12" y="1340768"/>
            <a:ext cx="1656184" cy="233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00" y="4290329"/>
            <a:ext cx="1671095" cy="244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8" descr="blob:https://web.whatsapp.com/3f90b5dc-c0ea-40ce-865c-98839cb1d62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4149081"/>
            <a:ext cx="1728192" cy="251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28" y="4399772"/>
            <a:ext cx="172864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28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B0DACB-8719-4AFE-888A-86A8C0864D23}" type="datetime1">
              <a:rPr lang="ru-RU" smtClean="0"/>
              <a:pPr>
                <a:defRPr/>
              </a:pPr>
              <a:t>06.02.2024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88640"/>
            <a:ext cx="2880320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Конкурс «Самый классный </a:t>
            </a:r>
            <a:r>
              <a:rPr lang="ru-RU" b="1" dirty="0" smtClean="0"/>
              <a:t>классный-2023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2208236" cy="244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139207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9"/>
          <a:stretch/>
        </p:blipFill>
        <p:spPr bwMode="auto">
          <a:xfrm>
            <a:off x="2715865" y="1268760"/>
            <a:ext cx="198407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83480" y="2967335"/>
            <a:ext cx="377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1959" y="188640"/>
            <a:ext cx="438831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Лучший педагог-психолог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года-2022</a:t>
            </a:r>
            <a:endParaRPr lang="ru-RU" sz="20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751" y="4797152"/>
            <a:ext cx="1250473" cy="192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user\Desktop\IMG_20220414_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008" y="4730885"/>
            <a:ext cx="1595048" cy="199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75856" y="4311493"/>
            <a:ext cx="472674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«Лучшая  методическая разработка</a:t>
            </a:r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31" name="Picture 7" descr="C:\Users\user\Desktop\IMG_20220601_0001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227" y="1111970"/>
            <a:ext cx="2160240" cy="291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047" y="4820522"/>
            <a:ext cx="1562919" cy="203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18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B0DACB-8719-4AFE-888A-86A8C0864D23}" type="datetime1">
              <a:rPr lang="ru-RU" smtClean="0"/>
              <a:pPr>
                <a:defRPr/>
              </a:pPr>
              <a:t>06.02.2024</a:t>
            </a:fld>
            <a:endParaRPr lang="ru-RU"/>
          </a:p>
        </p:txBody>
      </p:sp>
      <p:pic>
        <p:nvPicPr>
          <p:cNvPr id="16387" name="Picture 3" descr="E:\Гамият1\гамият\a984c698-11c1-42f8-b8aa-944a05c273a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3137" b="9491"/>
          <a:stretch/>
        </p:blipFill>
        <p:spPr bwMode="auto">
          <a:xfrm>
            <a:off x="4882107" y="4172508"/>
            <a:ext cx="321411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632"/>
            <a:ext cx="2520280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8640"/>
            <a:ext cx="2394173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4077072"/>
            <a:ext cx="3312368" cy="232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34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Дата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1D499D65-DF67-4600-B4FA-36E8B2A0FBAE}" type="datetime1">
              <a:rPr lang="ru-RU" altLang="ru-RU" smtClean="0"/>
              <a:pPr/>
              <a:t>06.02.2024</a:t>
            </a:fld>
            <a:endParaRPr lang="ru-RU" altLang="ru-RU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8229600" cy="5218113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altLang="ru-RU" sz="4800" dirty="0" smtClean="0">
                <a:solidFill>
                  <a:schemeClr val="bg1"/>
                </a:solidFill>
              </a:rPr>
              <a:t>Сильным, опытным становится педагог, который умеет анализировать свой   труд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ru-RU" altLang="ru-RU" sz="4800" dirty="0" smtClean="0">
                <a:solidFill>
                  <a:schemeClr val="bg1"/>
                </a:solidFill>
              </a:rPr>
              <a:t>В.А. Сухомлинский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uk-UA" altLang="ru-RU" smtClean="0"/>
          </a:p>
        </p:txBody>
      </p:sp>
      <p:pic>
        <p:nvPicPr>
          <p:cNvPr id="33795" name="Picture 3" descr="rainbow"/>
          <p:cNvPicPr>
            <a:picLocks noChangeAspect="1" noChangeArrowheads="1"/>
          </p:cNvPicPr>
          <p:nvPr/>
        </p:nvPicPr>
        <p:blipFill>
          <a:blip r:embed="rId3" cstate="print"/>
          <a:srcRect l="5902" t="4155" r="7483" b="1454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WordArt 4"/>
          <p:cNvSpPr>
            <a:spLocks noChangeArrowheads="1" noChangeShapeType="1" noTextEdit="1"/>
          </p:cNvSpPr>
          <p:nvPr/>
        </p:nvSpPr>
        <p:spPr bwMode="auto">
          <a:xfrm>
            <a:off x="1979613" y="2133600"/>
            <a:ext cx="4968875" cy="49672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Comic Sans MS"/>
              </a:rPr>
              <a:t>Спасибо за внимание!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467544" y="1484784"/>
            <a:ext cx="813690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ru-RU" sz="3200" b="1" i="1" dirty="0">
                <a:solidFill>
                  <a:schemeClr val="tx2"/>
                </a:solidFill>
                <a:latin typeface="Harlow Solid Italic" pitchFamily="82" charset="0"/>
              </a:rPr>
              <a:t/>
            </a:r>
            <a:br>
              <a:rPr lang="ru-RU" sz="3200" b="1" i="1" dirty="0">
                <a:solidFill>
                  <a:schemeClr val="tx2"/>
                </a:solidFill>
                <a:latin typeface="Harlow Solid Italic" pitchFamily="82" charset="0"/>
              </a:rPr>
            </a:br>
            <a:endParaRPr lang="ru-RU" sz="3200" b="1" i="1" dirty="0" smtClean="0">
              <a:solidFill>
                <a:schemeClr val="tx2"/>
              </a:solidFill>
              <a:latin typeface="Harlow Solid Italic" pitchFamily="82" charset="0"/>
            </a:endParaRPr>
          </a:p>
          <a:p>
            <a:pPr algn="ctr">
              <a:defRPr/>
            </a:pPr>
            <a:endParaRPr lang="ru-RU" sz="3200" b="1" i="1" dirty="0">
              <a:solidFill>
                <a:schemeClr val="tx2"/>
              </a:solidFill>
              <a:latin typeface="Harlow Solid Italic" pitchFamily="82" charset="0"/>
            </a:endParaRPr>
          </a:p>
          <a:p>
            <a:pPr algn="ctr">
              <a:defRPr/>
            </a:pPr>
            <a:endParaRPr lang="ru-RU" sz="3200" b="1" i="1" dirty="0" smtClean="0">
              <a:solidFill>
                <a:schemeClr val="tx2"/>
              </a:solidFill>
              <a:latin typeface="Harlow Solid Italic" pitchFamily="82" charset="0"/>
            </a:endParaRPr>
          </a:p>
          <a:p>
            <a:pPr algn="ctr">
              <a:defRPr/>
            </a:pPr>
            <a:endParaRPr lang="ru-RU" sz="3200" b="1" i="1" dirty="0" smtClean="0">
              <a:solidFill>
                <a:schemeClr val="tx2"/>
              </a:solidFill>
              <a:latin typeface="Harlow Solid Italic" pitchFamily="82" charset="0"/>
            </a:endParaRPr>
          </a:p>
          <a:p>
            <a:pPr algn="ctr">
              <a:defRPr/>
            </a:pPr>
            <a:endParaRPr lang="ru-RU" sz="3200" b="1" i="1" dirty="0">
              <a:solidFill>
                <a:schemeClr val="tx2"/>
              </a:solidFill>
              <a:latin typeface="Harlow Solid Italic" pitchFamily="82" charset="0"/>
            </a:endParaRPr>
          </a:p>
          <a:p>
            <a:pPr algn="ctr">
              <a:defRPr/>
            </a:pPr>
            <a:endParaRPr lang="ru-RU" sz="3200" b="1" i="1" dirty="0" smtClean="0">
              <a:solidFill>
                <a:schemeClr val="tx2"/>
              </a:solidFill>
              <a:latin typeface="Harlow Solid Italic" pitchFamily="82" charset="0"/>
            </a:endParaRPr>
          </a:p>
          <a:p>
            <a:pPr algn="ctr">
              <a:defRPr/>
            </a:pPr>
            <a:endParaRPr lang="ru-RU" sz="3200" b="1" i="1" dirty="0">
              <a:solidFill>
                <a:schemeClr val="tx2"/>
              </a:solidFill>
              <a:latin typeface="Harlow Solid Italic" pitchFamily="82" charset="0"/>
            </a:endParaRPr>
          </a:p>
          <a:p>
            <a:pPr algn="ctr">
              <a:defRPr/>
            </a:pPr>
            <a:endParaRPr lang="ru-RU" sz="2400" i="1" dirty="0" smtClean="0">
              <a:solidFill>
                <a:schemeClr val="tx2"/>
              </a:solidFill>
              <a:latin typeface="Harlow Solid Italic" pitchFamily="82" charset="0"/>
            </a:endParaRPr>
          </a:p>
          <a:p>
            <a:pPr algn="ctr">
              <a:defRPr/>
            </a:pPr>
            <a:endParaRPr lang="ru-RU" sz="2400" i="1" dirty="0">
              <a:solidFill>
                <a:schemeClr val="tx2"/>
              </a:solidFill>
              <a:latin typeface="Harlow Solid Italic" pitchFamily="82" charset="0"/>
            </a:endParaRPr>
          </a:p>
          <a:p>
            <a:pPr algn="ctr">
              <a:defRPr/>
            </a:pPr>
            <a:endParaRPr lang="ru-RU" sz="2400" i="1" dirty="0" smtClean="0">
              <a:solidFill>
                <a:schemeClr val="tx2"/>
              </a:solidFill>
              <a:latin typeface="Harlow Solid Italic" pitchFamily="82" charset="0"/>
            </a:endParaRPr>
          </a:p>
          <a:p>
            <a:pPr algn="ctr">
              <a:defRPr/>
            </a:pPr>
            <a:r>
              <a:rPr lang="ru-RU" sz="2400" i="1" dirty="0" smtClean="0">
                <a:solidFill>
                  <a:schemeClr val="tx2"/>
                </a:solidFill>
                <a:latin typeface="Harlow Solid Italic" pitchFamily="82" charset="0"/>
              </a:rPr>
              <a:t>– </a:t>
            </a:r>
            <a:r>
              <a:rPr lang="ru-RU" sz="2400" b="1" i="1" dirty="0">
                <a:solidFill>
                  <a:schemeClr val="tx2"/>
                </a:solidFill>
                <a:latin typeface="+mj-lt"/>
              </a:rPr>
              <a:t>оказание реальной, действенной помощи всем членам педагогического коллектива</a:t>
            </a:r>
            <a:r>
              <a:rPr lang="ru-RU" sz="2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2400" b="1" i="1" dirty="0">
                <a:solidFill>
                  <a:schemeClr val="tx2"/>
                </a:solidFill>
              </a:rPr>
              <a:t>и </a:t>
            </a:r>
            <a:br>
              <a:rPr lang="ru-RU" sz="2400" b="1" i="1" dirty="0">
                <a:solidFill>
                  <a:schemeClr val="tx2"/>
                </a:solidFill>
              </a:rPr>
            </a:br>
            <a:r>
              <a:rPr lang="ru-RU" sz="2400" b="1" i="1" dirty="0"/>
              <a:t>создание условий для профессионального роста педагогов.</a:t>
            </a:r>
          </a:p>
        </p:txBody>
      </p:sp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2051720" y="332656"/>
            <a:ext cx="5238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3200" b="1" i="1" dirty="0" smtClean="0">
                <a:solidFill>
                  <a:schemeClr val="hlink"/>
                </a:solidFill>
              </a:rPr>
              <a:t>              Главное </a:t>
            </a:r>
            <a:endParaRPr lang="ru-RU" altLang="ru-RU" sz="3200" b="1" i="1" dirty="0">
              <a:solidFill>
                <a:schemeClr val="hlink"/>
              </a:solidFill>
            </a:endParaRPr>
          </a:p>
          <a:p>
            <a:r>
              <a:rPr lang="ru-RU" altLang="ru-RU" sz="3200" b="1" i="1" dirty="0">
                <a:solidFill>
                  <a:schemeClr val="hlink"/>
                </a:solidFill>
              </a:rPr>
              <a:t>в методической работе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29000"/>
            <a:ext cx="2824288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0" name="Picture 6" descr="C:\Users\user\Desktop\3d4b8033-3d9f-4a67-9045-471817fcfe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2852936"/>
            <a:ext cx="2347392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user\Desktop\ea46dc03-2f4d-41f1-ae33-e6ed04a7eeb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540772"/>
            <a:ext cx="2592288" cy="1872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866" y="1628800"/>
            <a:ext cx="8229600" cy="4525963"/>
          </a:xfrm>
        </p:spPr>
        <p:txBody>
          <a:bodyPr/>
          <a:lstStyle/>
          <a:p>
            <a:r>
              <a:rPr lang="ru-RU" dirty="0" smtClean="0"/>
              <a:t>Урок математики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Мастер-классы на муниципальном уровне.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Admin3\Desktop\PXDL84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81494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1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Открытый урок по английскому языку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72816"/>
            <a:ext cx="7620000" cy="4373563"/>
          </a:xfrm>
        </p:spPr>
        <p:txBody>
          <a:bodyPr/>
          <a:lstStyle/>
          <a:p>
            <a:r>
              <a:rPr lang="ru-RU" dirty="0" smtClean="0"/>
              <a:t>Тема: </a:t>
            </a:r>
            <a:r>
              <a:rPr lang="en-US" dirty="0" smtClean="0"/>
              <a:t>“The Weather: 4 </a:t>
            </a:r>
            <a:r>
              <a:rPr lang="ru-RU" dirty="0" smtClean="0"/>
              <a:t>класс</a:t>
            </a:r>
            <a:r>
              <a:rPr lang="en-US" dirty="0" smtClean="0"/>
              <a:t>”</a:t>
            </a:r>
            <a:endParaRPr lang="ru-RU" dirty="0" smtClean="0"/>
          </a:p>
          <a:p>
            <a:r>
              <a:rPr lang="ru-RU" dirty="0" smtClean="0"/>
              <a:t>Учитель: Тагирова Р. С.</a:t>
            </a:r>
            <a:endParaRPr lang="ru-RU" dirty="0"/>
          </a:p>
        </p:txBody>
      </p:sp>
      <p:pic>
        <p:nvPicPr>
          <p:cNvPr id="5122" name="Picture 2" descr="C:\Users\david\Desktop\19621aed-dd99-4e4c-a97e-00d52c91ba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40967"/>
            <a:ext cx="1942506" cy="2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avid\Downloads\e7187ce5-4d07-4d30-b67e-b2e763a2b5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937" y="3140968"/>
            <a:ext cx="1944216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david\Downloads\d6052295-c671-4ffe-a5d6-489d24faa8c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65104"/>
            <a:ext cx="2688621" cy="201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david\Downloads\4ebb76d8-e447-4081-9120-1049ecabede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76872"/>
            <a:ext cx="268829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44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482038" cy="1014642"/>
          </a:xfrm>
        </p:spPr>
        <p:txBody>
          <a:bodyPr>
            <a:normAutofit fontScale="90000"/>
          </a:bodyPr>
          <a:lstStyle/>
          <a:p>
            <a:r>
              <a:rPr lang="ru-RU" sz="4400" b="1" i="1" dirty="0"/>
              <a:t>Открытые уроки по алгебре и по геометрии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49713"/>
            <a:ext cx="4194200" cy="899282"/>
          </a:xfrm>
        </p:spPr>
        <p:txBody>
          <a:bodyPr>
            <a:noAutofit/>
          </a:bodyPr>
          <a:lstStyle/>
          <a:p>
            <a:r>
              <a:rPr lang="ru-RU" sz="2000" i="1" dirty="0">
                <a:solidFill>
                  <a:srgbClr val="DD462F"/>
                </a:solidFill>
              </a:rPr>
              <a:t>    Открытый урок по алгебре в 9 «а» классе на тему: «Различные способы решения уравнений». Учитель Качаев Ш.К.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248" y="2593075"/>
            <a:ext cx="4365275" cy="398514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2248" y="1489075"/>
            <a:ext cx="4365275" cy="899283"/>
          </a:xfrm>
        </p:spPr>
        <p:txBody>
          <a:bodyPr>
            <a:noAutofit/>
          </a:bodyPr>
          <a:lstStyle/>
          <a:p>
            <a:r>
              <a:rPr lang="ru-RU" sz="2000" dirty="0"/>
              <a:t>   </a:t>
            </a:r>
            <a:r>
              <a:rPr lang="ru-RU" sz="2000" i="1" dirty="0">
                <a:solidFill>
                  <a:srgbClr val="DD462F"/>
                </a:solidFill>
              </a:rPr>
              <a:t>Открытый урок по геометрии в 8 «б» классе на тему: «Теорема Пифагора». Учитель </a:t>
            </a:r>
            <a:r>
              <a:rPr lang="ru-RU" sz="2000" i="1" dirty="0" err="1">
                <a:solidFill>
                  <a:srgbClr val="DD462F"/>
                </a:solidFill>
              </a:rPr>
              <a:t>Алахкулиева</a:t>
            </a:r>
            <a:r>
              <a:rPr lang="ru-RU" sz="2000" i="1" dirty="0">
                <a:solidFill>
                  <a:srgbClr val="DD462F"/>
                </a:solidFill>
              </a:rPr>
              <a:t> З.Г.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39" y="2593075"/>
            <a:ext cx="4187055" cy="3985146"/>
          </a:xfrm>
        </p:spPr>
      </p:pic>
    </p:spTree>
    <p:extLst>
      <p:ext uri="{BB962C8B-B14F-4D97-AF65-F5344CB8AC3E}">
        <p14:creationId xmlns:p14="http://schemas.microsoft.com/office/powerpoint/2010/main" val="362946345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314141227SlideId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31416651SlideId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31416651SlideId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31416651SlideId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31416651SlideId256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Апекс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3551</TotalTime>
  <Words>1805</Words>
  <Application>Microsoft Office PowerPoint</Application>
  <PresentationFormat>Экран (4:3)</PresentationFormat>
  <Paragraphs>390</Paragraphs>
  <Slides>55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55</vt:i4>
      </vt:variant>
    </vt:vector>
  </HeadingPairs>
  <TitlesOfParts>
    <vt:vector size="57" baseType="lpstr">
      <vt:lpstr>Оформление по умолчанию</vt:lpstr>
      <vt:lpstr>Апекс</vt:lpstr>
      <vt:lpstr>Методическая работа в школе  как фактор повышения профессиональной компетентности учителей. </vt:lpstr>
      <vt:lpstr>Презентация PowerPoint</vt:lpstr>
      <vt:lpstr>Презентация PowerPoint</vt:lpstr>
      <vt:lpstr>Важнейшим средством повышения педагогического мастерства учителей, связующая в единое целое всю систему работы школы является методическая работа.  Роль методической работы школы возрастает в современных условиях в связи с необходимостью рационально и оперативно использовать новые методики, приемы и формы обучения и воспитания. </vt:lpstr>
      <vt:lpstr>Презентация PowerPoint</vt:lpstr>
      <vt:lpstr>Презентация PowerPoint</vt:lpstr>
      <vt:lpstr>Мастер-классы на муниципальном уровне.</vt:lpstr>
      <vt:lpstr>Открытый урок по английскому языку </vt:lpstr>
      <vt:lpstr>Открытые уроки по алгебре и по геометрии</vt:lpstr>
      <vt:lpstr>Великие ученые эпохи эллинизма</vt:lpstr>
      <vt:lpstr>Методическая тема школы:</vt:lpstr>
      <vt:lpstr>Цель методической работы</vt:lpstr>
      <vt:lpstr>Основные задачи методической работы</vt:lpstr>
      <vt:lpstr>Содержание методической работы в школе включает в себя следующие направления: </vt:lpstr>
      <vt:lpstr>При планировании методической работы мы стремимся отобрать те формы, которые реально позволили бы решать проблемы и задачи, стоящие перед школой.  Мы используем: </vt:lpstr>
      <vt:lpstr>Функциональная модель методической работы школы</vt:lpstr>
      <vt:lpstr>Презентация PowerPoint</vt:lpstr>
      <vt:lpstr>Новейшие формы обучения   педагогических кадров</vt:lpstr>
      <vt:lpstr>Презентация PowerPoint</vt:lpstr>
      <vt:lpstr>Презентация PowerPoint</vt:lpstr>
      <vt:lpstr> Формы методической работы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олимпиада</vt:lpstr>
      <vt:lpstr>Презентация PowerPoint</vt:lpstr>
      <vt:lpstr>Презентация PowerPoint</vt:lpstr>
      <vt:lpstr>Участие в муниципальных и региональных конкурсах</vt:lpstr>
      <vt:lpstr>     Призеры отборочного тура олимпиады  имени  Чебышёва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Ruslan</dc:creator>
  <cp:lastModifiedBy>ИМЦ</cp:lastModifiedBy>
  <cp:revision>171</cp:revision>
  <dcterms:created xsi:type="dcterms:W3CDTF">2010-02-24T15:44:09Z</dcterms:created>
  <dcterms:modified xsi:type="dcterms:W3CDTF">2024-02-06T10:54:08Z</dcterms:modified>
</cp:coreProperties>
</file>